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Edo" charset="1" panose="02000000000000000000"/>
      <p:regular r:id="rId52"/>
    </p:embeddedFont>
    <p:embeddedFont>
      <p:font typeface="Montserrat" charset="1" panose="00000500000000000000"/>
      <p:regular r:id="rId53"/>
    </p:embeddedFont>
    <p:embeddedFont>
      <p:font typeface="Arimo" charset="1" panose="020B0604020202020204"/>
      <p:regular r:id="rId54"/>
    </p:embeddedFont>
    <p:embeddedFont>
      <p:font typeface="Montserrat Bold Italics" charset="1" panose="00000600000000000000"/>
      <p:regular r:id="rId55"/>
    </p:embeddedFont>
    <p:embeddedFont>
      <p:font typeface="Montserrat Bold" charset="1" panose="00000600000000000000"/>
      <p:regular r:id="rId56"/>
    </p:embeddedFont>
    <p:embeddedFont>
      <p:font typeface="Canva Sans 1 Bold" charset="1" panose="020B0803030501040103"/>
      <p:regular r:id="rId57"/>
    </p:embeddedFont>
    <p:embeddedFont>
      <p:font typeface="League Spartan" charset="1" panose="00000800000000000000"/>
      <p:regular r:id="rId58"/>
    </p:embeddedFont>
    <p:embeddedFont>
      <p:font typeface="Aileron Ultra-Bold" charset="1" panose="00000A00000000000000"/>
      <p:regular r:id="rId59"/>
    </p:embeddedFont>
    <p:embeddedFont>
      <p:font typeface="Glacial Indifference" charset="1" panose="00000000000000000000"/>
      <p:regular r:id="rId60"/>
    </p:embeddedFont>
    <p:embeddedFont>
      <p:font typeface="Canva Sans 1" charset="1" panose="020B0503030501040103"/>
      <p:regular r:id="rId61"/>
    </p:embeddedFont>
    <p:embeddedFont>
      <p:font typeface="Hammersmith One" charset="1" panose="02010703030501060504"/>
      <p:regular r:id="rId62"/>
    </p:embeddedFont>
    <p:embeddedFont>
      <p:font typeface="Clear Sans" charset="1" panose="020B0503030202020304"/>
      <p:regular r:id="rId63"/>
    </p:embeddedFont>
    <p:embeddedFont>
      <p:font typeface="Brice SemiExpanded Bold" charset="1" panose="00000000000000000000"/>
      <p:regular r:id="rId64"/>
    </p:embeddedFont>
    <p:embeddedFont>
      <p:font typeface="Brice SemiExpanded" charset="1" panose="00000000000000000000"/>
      <p:regular r:id="rId65"/>
    </p:embeddedFont>
    <p:embeddedFont>
      <p:font typeface="Arimo Bold" charset="1" panose="020B0704020202020204"/>
      <p:regular r:id="rId66"/>
    </p:embeddedFont>
    <p:embeddedFont>
      <p:font typeface="Georgia Pro Light" charset="1" panose="02040302050405020303"/>
      <p:regular r:id="rId67"/>
    </p:embeddedFont>
    <p:embeddedFont>
      <p:font typeface="Arimo Bold Italics" charset="1" panose="020B0704020202090204"/>
      <p:regular r:id="rId68"/>
    </p:embeddedFont>
    <p:embeddedFont>
      <p:font typeface="TT Rounds Condensed Bold Italics" charset="1" panose="02000806030000090003"/>
      <p:regular r:id="rId69"/>
    </p:embeddedFont>
    <p:embeddedFont>
      <p:font typeface="TT Rounds Condensed" charset="1" panose="02000506030000020003"/>
      <p:regular r:id="rId70"/>
    </p:embeddedFont>
    <p:embeddedFont>
      <p:font typeface="TT Rounds Condensed Bold" charset="1" panose="02000806030000020003"/>
      <p:regular r:id="rId71"/>
    </p:embeddedFont>
    <p:embeddedFont>
      <p:font typeface="Roboto Bold" charset="1" panose="02000000000000000000"/>
      <p:regular r:id="rId72"/>
    </p:embeddedFont>
    <p:embeddedFont>
      <p:font typeface="Arial Bold" charset="1" panose="020B0802020202020204"/>
      <p:regular r:id="rId73"/>
    </p:embeddedFont>
    <p:embeddedFont>
      <p:font typeface="Roboto" charset="1" panose="02000000000000000000"/>
      <p:regular r:id="rId74"/>
    </p:embeddedFont>
    <p:embeddedFont>
      <p:font typeface="Arial" charset="1" panose="020B0502020202020204"/>
      <p:regular r:id="rId75"/>
    </p:embeddedFont>
    <p:embeddedFont>
      <p:font typeface="Aileron" charset="1" panose="00000500000000000000"/>
      <p:regular r:id="rId76"/>
    </p:embeddedFont>
    <p:embeddedFont>
      <p:font typeface="Aileron Bold Italics" charset="1" panose="00000800000000000000"/>
      <p:regular r:id="rId77"/>
    </p:embeddedFont>
    <p:embeddedFont>
      <p:font typeface="Canva Sans 2" charset="1" panose="020B0503030501040103"/>
      <p:regular r:id="rId78"/>
    </p:embeddedFont>
    <p:embeddedFont>
      <p:font typeface="Canva Sans 2 Bold" charset="1" panose="020B0803030501040103"/>
      <p:regular r:id="rId79"/>
    </p:embeddedFont>
    <p:embeddedFont>
      <p:font typeface="Extenda 60 Giga" charset="1" panose="020B0003020200000002"/>
      <p:regular r:id="rId80"/>
    </p:embeddedFont>
    <p:embeddedFont>
      <p:font typeface="Bebas Neue" charset="1" panose="00000500000000000000"/>
      <p:regular r:id="rId81"/>
    </p:embeddedFont>
    <p:embeddedFont>
      <p:font typeface="Bebas Neue Bold" charset="1" panose="020B0606020202050201"/>
      <p:regular r:id="rId82"/>
    </p:embeddedFont>
    <p:embeddedFont>
      <p:font typeface="DM Sans Bold" charset="1" panose="00000000000000000000"/>
      <p:regular r:id="rId83"/>
    </p:embeddedFont>
    <p:embeddedFont>
      <p:font typeface="Fraunces" charset="1" panose="00000000000000000000"/>
      <p:regular r:id="rId84"/>
    </p:embeddedFont>
    <p:embeddedFont>
      <p:font typeface="Josefin Sans 1" charset="1" panose="00000500000000000000"/>
      <p:regular r:id="rId85"/>
    </p:embeddedFont>
    <p:embeddedFont>
      <p:font typeface="Open Sans Bold" charset="1" panose="020B0806030504020204"/>
      <p:regular r:id="rId86"/>
    </p:embeddedFont>
    <p:embeddedFont>
      <p:font typeface="Josefin Sans 2" charset="1" panose="00000000000000000000"/>
      <p:regular r:id="rId87"/>
    </p:embeddedFont>
    <p:embeddedFont>
      <p:font typeface="Sifonn" charset="1" panose="000000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jpeg" Type="http://schemas.openxmlformats.org/officeDocument/2006/relationships/image"/><Relationship Id="rId4" Target="../media/image64.jpeg" Type="http://schemas.openxmlformats.org/officeDocument/2006/relationships/image"/><Relationship Id="rId5" Target="../media/image6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12" Target="../media/image95.png" Type="http://schemas.openxmlformats.org/officeDocument/2006/relationships/image"/><Relationship Id="rId13" Target="../media/image96.svg" Type="http://schemas.openxmlformats.org/officeDocument/2006/relationships/image"/><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jpeg" Type="http://schemas.openxmlformats.org/officeDocument/2006/relationships/image"/><Relationship Id="rId3" Target="../media/image102.jpeg" Type="http://schemas.openxmlformats.org/officeDocument/2006/relationships/image"/><Relationship Id="rId4" Target="../media/image103.png" Type="http://schemas.openxmlformats.org/officeDocument/2006/relationships/image"/><Relationship Id="rId5" Target="../media/image104.jpe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jpeg" Type="http://schemas.openxmlformats.org/officeDocument/2006/relationships/image"/><Relationship Id="rId3" Target="../media/image105.png" Type="http://schemas.openxmlformats.org/officeDocument/2006/relationships/image"/><Relationship Id="rId4" Target="../media/image106.sv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109.jpeg" Type="http://schemas.openxmlformats.org/officeDocument/2006/relationships/image"/><Relationship Id="rId8" Target="../media/image11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jpeg" Type="http://schemas.openxmlformats.org/officeDocument/2006/relationships/image"/><Relationship Id="rId3" Target="../media/image112.jpe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7.png" Type="http://schemas.openxmlformats.org/officeDocument/2006/relationships/image"/><Relationship Id="rId11" Target="../media/image118.svg" Type="http://schemas.openxmlformats.org/officeDocument/2006/relationships/image"/><Relationship Id="rId12" Target="../media/image119.png" Type="http://schemas.openxmlformats.org/officeDocument/2006/relationships/image"/><Relationship Id="rId13" Target="../media/image99.png" Type="http://schemas.openxmlformats.org/officeDocument/2006/relationships/image"/><Relationship Id="rId14" Target="../media/image100.svg" Type="http://schemas.openxmlformats.org/officeDocument/2006/relationships/image"/><Relationship Id="rId15" Target="https://www.facebook.com/reel/1233532564453727/?app=fbl" TargetMode="External" Type="http://schemas.openxmlformats.org/officeDocument/2006/relationships/hyperlink"/><Relationship Id="rId2" Target="../media/image113.png" Type="http://schemas.openxmlformats.org/officeDocument/2006/relationships/image"/><Relationship Id="rId3" Target="../media/image114.sv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 Id="rId6" Target="../media/image107.png" Type="http://schemas.openxmlformats.org/officeDocument/2006/relationships/image"/><Relationship Id="rId7" Target="../media/image108.svg" Type="http://schemas.openxmlformats.org/officeDocument/2006/relationships/image"/><Relationship Id="rId8" Target="../media/image115.jpeg" Type="http://schemas.openxmlformats.org/officeDocument/2006/relationships/image"/><Relationship Id="rId9" Target="../media/image116.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125.png" Type="http://schemas.openxmlformats.org/officeDocument/2006/relationships/image"/><Relationship Id="rId13" Target="../media/image126.svg" Type="http://schemas.openxmlformats.org/officeDocument/2006/relationships/image"/><Relationship Id="rId2" Target="../media/image103.png" Type="http://schemas.openxmlformats.org/officeDocument/2006/relationships/image"/><Relationship Id="rId3" Target="../media/image120.jpeg" Type="http://schemas.openxmlformats.org/officeDocument/2006/relationships/image"/><Relationship Id="rId4" Target="../media/image121.png" Type="http://schemas.openxmlformats.org/officeDocument/2006/relationships/image"/><Relationship Id="rId5" Target="../media/image122.png" Type="http://schemas.openxmlformats.org/officeDocument/2006/relationships/image"/><Relationship Id="rId6" Target="../media/image123.png" Type="http://schemas.openxmlformats.org/officeDocument/2006/relationships/image"/><Relationship Id="rId7" Target="../media/image124.pn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jpeg" Type="http://schemas.openxmlformats.org/officeDocument/2006/relationships/image"/><Relationship Id="rId3" Target="../media/image128.png" Type="http://schemas.openxmlformats.org/officeDocument/2006/relationships/image"/><Relationship Id="rId4" Target="../media/image129.svg" Type="http://schemas.openxmlformats.org/officeDocument/2006/relationships/image"/><Relationship Id="rId5" Target="../media/image130.png" Type="http://schemas.openxmlformats.org/officeDocument/2006/relationships/image"/><Relationship Id="rId6" Target="../media/image131.svg" Type="http://schemas.openxmlformats.org/officeDocument/2006/relationships/image"/><Relationship Id="rId7" Target="../media/image132.png" Type="http://schemas.openxmlformats.org/officeDocument/2006/relationships/image"/><Relationship Id="rId8" Target="../media/image13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 Id="rId3" Target="../media/image135.png" Type="http://schemas.openxmlformats.org/officeDocument/2006/relationships/image"/><Relationship Id="rId4" Target="../media/image136.png" Type="http://schemas.openxmlformats.org/officeDocument/2006/relationships/image"/><Relationship Id="rId5" Target="https://skatezoneegy.wixsite.com/skatezone" TargetMode="External" Type="http://schemas.openxmlformats.org/officeDocument/2006/relationships/hyperlink"/><Relationship Id="rId6" Target="../media/image1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38.jpeg" Type="http://schemas.openxmlformats.org/officeDocument/2006/relationships/image"/><Relationship Id="rId7" Target="../media/image139.jpeg" Type="http://schemas.openxmlformats.org/officeDocument/2006/relationships/image"/><Relationship Id="rId8" Target="../media/image14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7.png" Type="http://schemas.openxmlformats.org/officeDocument/2006/relationships/image"/><Relationship Id="rId11" Target="../media/image148.svg" Type="http://schemas.openxmlformats.org/officeDocument/2006/relationships/image"/><Relationship Id="rId12" Target="../media/image107.png" Type="http://schemas.openxmlformats.org/officeDocument/2006/relationships/image"/><Relationship Id="rId13" Target="../media/image108.sv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141.png" Type="http://schemas.openxmlformats.org/officeDocument/2006/relationships/image"/><Relationship Id="rId5" Target="../media/image142.svg" Type="http://schemas.openxmlformats.org/officeDocument/2006/relationships/image"/><Relationship Id="rId6" Target="../media/image143.png" Type="http://schemas.openxmlformats.org/officeDocument/2006/relationships/image"/><Relationship Id="rId7" Target="../media/image144.svg" Type="http://schemas.openxmlformats.org/officeDocument/2006/relationships/image"/><Relationship Id="rId8" Target="../media/image145.jpeg" Type="http://schemas.openxmlformats.org/officeDocument/2006/relationships/image"/><Relationship Id="rId9" Target="../media/image146.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9.jpeg" Type="http://schemas.openxmlformats.org/officeDocument/2006/relationships/image"/><Relationship Id="rId3" Target="../media/image150.jpe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 Id="rId3" Target="../media/image152.svg" Type="http://schemas.openxmlformats.org/officeDocument/2006/relationships/image"/><Relationship Id="rId4" Target="../media/image119.png" Type="http://schemas.openxmlformats.org/officeDocument/2006/relationships/image"/><Relationship Id="rId5" Target="../media/image117.png" Type="http://schemas.openxmlformats.org/officeDocument/2006/relationships/image"/><Relationship Id="rId6" Target="../media/image11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 Id="rId3" Target="../media/image152.svg" Type="http://schemas.openxmlformats.org/officeDocument/2006/relationships/image"/><Relationship Id="rId4" Target="../media/image117.png" Type="http://schemas.openxmlformats.org/officeDocument/2006/relationships/image"/><Relationship Id="rId5" Target="../media/image118.svg" Type="http://schemas.openxmlformats.org/officeDocument/2006/relationships/image"/><Relationship Id="rId6" Target="../media/image1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 Id="rId3" Target="../media/image152.svg" Type="http://schemas.openxmlformats.org/officeDocument/2006/relationships/image"/><Relationship Id="rId4" Target="../media/image154.png" Type="http://schemas.openxmlformats.org/officeDocument/2006/relationships/image"/><Relationship Id="rId5" Target="../media/image155.png" Type="http://schemas.openxmlformats.org/officeDocument/2006/relationships/image"/><Relationship Id="rId6" Target="../media/image117.png" Type="http://schemas.openxmlformats.org/officeDocument/2006/relationships/image"/><Relationship Id="rId7" Target="../media/image11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 Id="rId3" Target="../media/image157.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5.svg" Type="http://schemas.openxmlformats.org/officeDocument/2006/relationships/image"/><Relationship Id="rId11" Target="https://skatezoneegy.wixsite.com/skatezone" TargetMode="External" Type="http://schemas.openxmlformats.org/officeDocument/2006/relationships/hyperlink"/><Relationship Id="rId12" Target="https://linktr.ee/skate_zone?utm_source=linktree_profile_share&amp;ltsid=5cd39974-94ff-4579-ab20-0e320ffe893e" TargetMode="External" Type="http://schemas.openxmlformats.org/officeDocument/2006/relationships/hyperlink"/><Relationship Id="rId2" Target="../media/image1.jpeg" Type="http://schemas.openxmlformats.org/officeDocument/2006/relationships/image"/><Relationship Id="rId3" Target="../media/image158.png" Type="http://schemas.openxmlformats.org/officeDocument/2006/relationships/image"/><Relationship Id="rId4" Target="../media/image159.svg" Type="http://schemas.openxmlformats.org/officeDocument/2006/relationships/image"/><Relationship Id="rId5" Target="../media/image160.png" Type="http://schemas.openxmlformats.org/officeDocument/2006/relationships/image"/><Relationship Id="rId6" Target="../media/image161.svg" Type="http://schemas.openxmlformats.org/officeDocument/2006/relationships/image"/><Relationship Id="rId7" Target="../media/image162.png" Type="http://schemas.openxmlformats.org/officeDocument/2006/relationships/image"/><Relationship Id="rId8" Target="../media/image163.svg" Type="http://schemas.openxmlformats.org/officeDocument/2006/relationships/image"/><Relationship Id="rId9" Target="../media/image16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3.svg" Type="http://schemas.openxmlformats.org/officeDocument/2006/relationships/image"/><Relationship Id="rId2" Target="../media/image101.jpeg" Type="http://schemas.openxmlformats.org/officeDocument/2006/relationships/image"/><Relationship Id="rId3" Target="../media/image166.png" Type="http://schemas.openxmlformats.org/officeDocument/2006/relationships/image"/><Relationship Id="rId4" Target="../media/image167.svg" Type="http://schemas.openxmlformats.org/officeDocument/2006/relationships/image"/><Relationship Id="rId5" Target="../media/image168.png" Type="http://schemas.openxmlformats.org/officeDocument/2006/relationships/image"/><Relationship Id="rId6" Target="../media/image169.svg" Type="http://schemas.openxmlformats.org/officeDocument/2006/relationships/image"/><Relationship Id="rId7" Target="../media/image170.png" Type="http://schemas.openxmlformats.org/officeDocument/2006/relationships/image"/><Relationship Id="rId8" Target="../media/image171.svg" Type="http://schemas.openxmlformats.org/officeDocument/2006/relationships/image"/><Relationship Id="rId9" Target="../media/image17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7506278" y="408916"/>
            <a:ext cx="3617829" cy="3690256"/>
            <a:chOff x="0" y="0"/>
            <a:chExt cx="796847" cy="812800"/>
          </a:xfrm>
        </p:grpSpPr>
        <p:sp>
          <p:nvSpPr>
            <p:cNvPr name="Freeform 4" id="4"/>
            <p:cNvSpPr/>
            <p:nvPr/>
          </p:nvSpPr>
          <p:spPr>
            <a:xfrm flipH="false" flipV="false" rot="0">
              <a:off x="0" y="0"/>
              <a:ext cx="796847" cy="812800"/>
            </a:xfrm>
            <a:custGeom>
              <a:avLst/>
              <a:gdLst/>
              <a:ahLst/>
              <a:cxnLst/>
              <a:rect r="r" b="b" t="t" l="l"/>
              <a:pathLst>
                <a:path h="812800" w="796847">
                  <a:moveTo>
                    <a:pt x="398424" y="0"/>
                  </a:moveTo>
                  <a:cubicBezTo>
                    <a:pt x="178380" y="0"/>
                    <a:pt x="0" y="181951"/>
                    <a:pt x="0" y="406400"/>
                  </a:cubicBezTo>
                  <a:cubicBezTo>
                    <a:pt x="0" y="630849"/>
                    <a:pt x="178380" y="812800"/>
                    <a:pt x="398424" y="812800"/>
                  </a:cubicBezTo>
                  <a:cubicBezTo>
                    <a:pt x="618467" y="812800"/>
                    <a:pt x="796847" y="630849"/>
                    <a:pt x="796847" y="406400"/>
                  </a:cubicBezTo>
                  <a:cubicBezTo>
                    <a:pt x="796847" y="181951"/>
                    <a:pt x="618467" y="0"/>
                    <a:pt x="398424" y="0"/>
                  </a:cubicBezTo>
                  <a:close/>
                </a:path>
              </a:pathLst>
            </a:custGeom>
            <a:blipFill>
              <a:blip r:embed="rId3"/>
              <a:stretch>
                <a:fillRect l="0" t="-5641" r="0" b="-5641"/>
              </a:stretch>
            </a:blipFill>
          </p:spPr>
        </p:sp>
      </p:grpSp>
      <p:sp>
        <p:nvSpPr>
          <p:cNvPr name="Freeform 5" id="5"/>
          <p:cNvSpPr/>
          <p:nvPr/>
        </p:nvSpPr>
        <p:spPr>
          <a:xfrm flipH="false" flipV="false" rot="0">
            <a:off x="428999" y="678258"/>
            <a:ext cx="2207240" cy="2029237"/>
          </a:xfrm>
          <a:custGeom>
            <a:avLst/>
            <a:gdLst/>
            <a:ahLst/>
            <a:cxnLst/>
            <a:rect r="r" b="b" t="t" l="l"/>
            <a:pathLst>
              <a:path h="2029237" w="2207240">
                <a:moveTo>
                  <a:pt x="0" y="0"/>
                </a:moveTo>
                <a:lnTo>
                  <a:pt x="2207240" y="0"/>
                </a:lnTo>
                <a:lnTo>
                  <a:pt x="2207240" y="2029237"/>
                </a:lnTo>
                <a:lnTo>
                  <a:pt x="0" y="2029237"/>
                </a:lnTo>
                <a:lnTo>
                  <a:pt x="0" y="0"/>
                </a:lnTo>
                <a:close/>
              </a:path>
            </a:pathLst>
          </a:custGeom>
          <a:blipFill>
            <a:blip r:embed="rId4"/>
            <a:stretch>
              <a:fillRect l="0" t="0" r="0" b="0"/>
            </a:stretch>
          </a:blipFill>
        </p:spPr>
      </p:sp>
      <p:sp>
        <p:nvSpPr>
          <p:cNvPr name="TextBox 6" id="6"/>
          <p:cNvSpPr txBox="true"/>
          <p:nvPr/>
        </p:nvSpPr>
        <p:spPr>
          <a:xfrm rot="0">
            <a:off x="4624508" y="4546847"/>
            <a:ext cx="10361833" cy="1078367"/>
          </a:xfrm>
          <a:prstGeom prst="rect">
            <a:avLst/>
          </a:prstGeom>
        </p:spPr>
        <p:txBody>
          <a:bodyPr anchor="t" rtlCol="false" tIns="0" lIns="0" bIns="0" rIns="0">
            <a:spAutoFit/>
          </a:bodyPr>
          <a:lstStyle/>
          <a:p>
            <a:pPr algn="ctr">
              <a:lnSpc>
                <a:spcPts val="7987"/>
              </a:lnSpc>
            </a:pPr>
            <a:r>
              <a:rPr lang="en-US" sz="7607">
                <a:solidFill>
                  <a:srgbClr val="EA4802"/>
                </a:solidFill>
                <a:latin typeface="Edo"/>
                <a:ea typeface="Edo"/>
                <a:cs typeface="Edo"/>
                <a:sym typeface="Edo"/>
              </a:rPr>
              <a:t>DIGITAL MARKETING PLAN</a:t>
            </a:r>
          </a:p>
        </p:txBody>
      </p:sp>
      <p:sp>
        <p:nvSpPr>
          <p:cNvPr name="TextBox 7" id="7"/>
          <p:cNvSpPr txBox="true"/>
          <p:nvPr/>
        </p:nvSpPr>
        <p:spPr>
          <a:xfrm rot="0">
            <a:off x="7420388" y="6737144"/>
            <a:ext cx="3447225" cy="464999"/>
          </a:xfrm>
          <a:prstGeom prst="rect">
            <a:avLst/>
          </a:prstGeom>
        </p:spPr>
        <p:txBody>
          <a:bodyPr anchor="t" rtlCol="false" tIns="0" lIns="0" bIns="0" rIns="0">
            <a:spAutoFit/>
          </a:bodyPr>
          <a:lstStyle/>
          <a:p>
            <a:pPr algn="ctr">
              <a:lnSpc>
                <a:spcPts val="3623"/>
              </a:lnSpc>
            </a:pPr>
            <a:r>
              <a:rPr lang="en-US" sz="3070">
                <a:solidFill>
                  <a:srgbClr val="EA4802"/>
                </a:solidFill>
                <a:latin typeface="Montserrat"/>
                <a:ea typeface="Montserrat"/>
                <a:cs typeface="Montserrat"/>
                <a:sym typeface="Montserrat"/>
              </a:rPr>
              <a:t>Presented by:</a:t>
            </a:r>
          </a:p>
        </p:txBody>
      </p:sp>
      <p:sp>
        <p:nvSpPr>
          <p:cNvPr name="TextBox 8" id="8"/>
          <p:cNvSpPr txBox="true"/>
          <p:nvPr/>
        </p:nvSpPr>
        <p:spPr>
          <a:xfrm rot="0">
            <a:off x="7261602" y="7366103"/>
            <a:ext cx="4107180"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group 3</a:t>
            </a:r>
          </a:p>
        </p:txBody>
      </p:sp>
      <p:sp>
        <p:nvSpPr>
          <p:cNvPr name="Freeform 9" id="9"/>
          <p:cNvSpPr/>
          <p:nvPr/>
        </p:nvSpPr>
        <p:spPr>
          <a:xfrm flipH="false" flipV="false" rot="0">
            <a:off x="2979388" y="498879"/>
            <a:ext cx="2208616" cy="2208616"/>
          </a:xfrm>
          <a:custGeom>
            <a:avLst/>
            <a:gdLst/>
            <a:ahLst/>
            <a:cxnLst/>
            <a:rect r="r" b="b" t="t" l="l"/>
            <a:pathLst>
              <a:path h="2208616" w="2208616">
                <a:moveTo>
                  <a:pt x="0" y="0"/>
                </a:moveTo>
                <a:lnTo>
                  <a:pt x="2208616" y="0"/>
                </a:lnTo>
                <a:lnTo>
                  <a:pt x="2208616" y="2208616"/>
                </a:lnTo>
                <a:lnTo>
                  <a:pt x="0" y="2208616"/>
                </a:lnTo>
                <a:lnTo>
                  <a:pt x="0" y="0"/>
                </a:lnTo>
                <a:close/>
              </a:path>
            </a:pathLst>
          </a:custGeom>
          <a:blipFill>
            <a:blip r:embed="rId5"/>
            <a:stretch>
              <a:fillRect l="0" t="0" r="0" b="0"/>
            </a:stretch>
          </a:blipFill>
        </p:spPr>
      </p:sp>
      <p:sp>
        <p:nvSpPr>
          <p:cNvPr name="Freeform 10" id="10"/>
          <p:cNvSpPr/>
          <p:nvPr/>
        </p:nvSpPr>
        <p:spPr>
          <a:xfrm flipH="false" flipV="false" rot="0">
            <a:off x="12274229" y="0"/>
            <a:ext cx="6013771" cy="3385753"/>
          </a:xfrm>
          <a:custGeom>
            <a:avLst/>
            <a:gdLst/>
            <a:ahLst/>
            <a:cxnLst/>
            <a:rect r="r" b="b" t="t" l="l"/>
            <a:pathLst>
              <a:path h="3385753" w="6013771">
                <a:moveTo>
                  <a:pt x="0" y="0"/>
                </a:moveTo>
                <a:lnTo>
                  <a:pt x="6013771" y="0"/>
                </a:lnTo>
                <a:lnTo>
                  <a:pt x="6013771" y="3385753"/>
                </a:lnTo>
                <a:lnTo>
                  <a:pt x="0" y="3385753"/>
                </a:lnTo>
                <a:lnTo>
                  <a:pt x="0" y="0"/>
                </a:lnTo>
                <a:close/>
              </a:path>
            </a:pathLst>
          </a:custGeom>
          <a:blipFill>
            <a:blip r:embed="rId6"/>
            <a:stretch>
              <a:fillRect l="0" t="0" r="0" b="0"/>
            </a:stretch>
          </a:blipFill>
        </p:spPr>
      </p:sp>
      <p:sp>
        <p:nvSpPr>
          <p:cNvPr name="TextBox 11" id="11"/>
          <p:cNvSpPr txBox="true"/>
          <p:nvPr/>
        </p:nvSpPr>
        <p:spPr>
          <a:xfrm rot="0">
            <a:off x="12912309" y="1078140"/>
            <a:ext cx="3799372" cy="1153273"/>
          </a:xfrm>
          <a:prstGeom prst="rect">
            <a:avLst/>
          </a:prstGeom>
        </p:spPr>
        <p:txBody>
          <a:bodyPr anchor="t" rtlCol="false" tIns="0" lIns="0" bIns="0" rIns="0">
            <a:spAutoFit/>
          </a:bodyPr>
          <a:lstStyle/>
          <a:p>
            <a:pPr algn="ctr" rtl="true">
              <a:lnSpc>
                <a:spcPts val="4662"/>
              </a:lnSpc>
            </a:pPr>
            <a:r>
              <a:rPr lang="ar-EG" sz="3330">
                <a:solidFill>
                  <a:srgbClr val="FFFFFF"/>
                </a:solidFill>
                <a:latin typeface="Edo"/>
                <a:ea typeface="Edo"/>
                <a:cs typeface="Edo"/>
                <a:sym typeface="Edo"/>
                <a:rtl val="true"/>
              </a:rPr>
              <a:t>وزارة الاتصالات وتكنولوجيا المعلومات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14639">
            <a:off x="209508" y="2718747"/>
            <a:ext cx="7438729" cy="7438729"/>
          </a:xfrm>
          <a:custGeom>
            <a:avLst/>
            <a:gdLst/>
            <a:ahLst/>
            <a:cxnLst/>
            <a:rect r="r" b="b" t="t" l="l"/>
            <a:pathLst>
              <a:path h="7438729" w="7438729">
                <a:moveTo>
                  <a:pt x="0" y="0"/>
                </a:moveTo>
                <a:lnTo>
                  <a:pt x="7438729" y="0"/>
                </a:lnTo>
                <a:lnTo>
                  <a:pt x="7438729" y="7438730"/>
                </a:lnTo>
                <a:lnTo>
                  <a:pt x="0" y="74387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12088" y="2732459"/>
            <a:ext cx="5945495" cy="7676559"/>
          </a:xfrm>
          <a:custGeom>
            <a:avLst/>
            <a:gdLst/>
            <a:ahLst/>
            <a:cxnLst/>
            <a:rect r="r" b="b" t="t" l="l"/>
            <a:pathLst>
              <a:path h="7676559" w="5945495">
                <a:moveTo>
                  <a:pt x="5945494" y="0"/>
                </a:moveTo>
                <a:lnTo>
                  <a:pt x="0" y="0"/>
                </a:lnTo>
                <a:lnTo>
                  <a:pt x="0" y="7676558"/>
                </a:lnTo>
                <a:lnTo>
                  <a:pt x="5945494" y="7676558"/>
                </a:lnTo>
                <a:lnTo>
                  <a:pt x="59454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5643788"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486400" y="1086891"/>
            <a:ext cx="7315200" cy="1421587"/>
          </a:xfrm>
          <a:custGeom>
            <a:avLst/>
            <a:gdLst/>
            <a:ahLst/>
            <a:cxnLst/>
            <a:rect r="r" b="b" t="t" l="l"/>
            <a:pathLst>
              <a:path h="1421587" w="7315200">
                <a:moveTo>
                  <a:pt x="0" y="0"/>
                </a:moveTo>
                <a:lnTo>
                  <a:pt x="7315200" y="0"/>
                </a:lnTo>
                <a:lnTo>
                  <a:pt x="7315200" y="1421588"/>
                </a:lnTo>
                <a:lnTo>
                  <a:pt x="0" y="14215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37162">
            <a:off x="2485732" y="36120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382178"/>
            <a:ext cx="646522" cy="646522"/>
          </a:xfrm>
          <a:custGeom>
            <a:avLst/>
            <a:gdLst/>
            <a:ahLst/>
            <a:cxnLst/>
            <a:rect r="r" b="b" t="t" l="l"/>
            <a:pathLst>
              <a:path h="646522" w="646522">
                <a:moveTo>
                  <a:pt x="0" y="0"/>
                </a:moveTo>
                <a:lnTo>
                  <a:pt x="646522" y="0"/>
                </a:lnTo>
                <a:lnTo>
                  <a:pt x="646522" y="646522"/>
                </a:lnTo>
                <a:lnTo>
                  <a:pt x="0" y="6465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9033758" y="3214944"/>
            <a:ext cx="7459485" cy="39274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Glacial Indifference"/>
                <a:ea typeface="Glacial Indifference"/>
                <a:cs typeface="Glacial Indifference"/>
                <a:sym typeface="Glacial Indifference"/>
              </a:rPr>
              <a:t> Increased interest in skateboarding as a sport can drive enrollment.</a:t>
            </a:r>
          </a:p>
          <a:p>
            <a:pPr algn="just">
              <a:lnSpc>
                <a:spcPts val="3499"/>
              </a:lnSpc>
            </a:pPr>
          </a:p>
          <a:p>
            <a:pPr algn="just" marL="539749" indent="-269875" lvl="1">
              <a:lnSpc>
                <a:spcPts val="3499"/>
              </a:lnSpc>
              <a:buFont typeface="Arial"/>
              <a:buChar char="•"/>
            </a:pPr>
            <a:r>
              <a:rPr lang="en-US" sz="2499">
                <a:solidFill>
                  <a:srgbClr val="FFFFFF"/>
                </a:solidFill>
                <a:latin typeface="Glacial Indifference"/>
                <a:ea typeface="Glacial Indifference"/>
                <a:cs typeface="Glacial Indifference"/>
                <a:sym typeface="Glacial Indifference"/>
              </a:rPr>
              <a:t> Utilizing social media platforms for marketing campaigns to attract younger audiences and promote programs.</a:t>
            </a:r>
          </a:p>
          <a:p>
            <a:pPr algn="just">
              <a:lnSpc>
                <a:spcPts val="3499"/>
              </a:lnSpc>
            </a:pPr>
          </a:p>
          <a:p>
            <a:pPr algn="just" marL="539749" indent="-269875" lvl="1">
              <a:lnSpc>
                <a:spcPts val="3499"/>
              </a:lnSpc>
              <a:buFont typeface="Arial"/>
              <a:buChar char="•"/>
            </a:pPr>
            <a:r>
              <a:rPr lang="en-US" sz="2499">
                <a:solidFill>
                  <a:srgbClr val="FFFFFF"/>
                </a:solidFill>
                <a:latin typeface="Glacial Indifference"/>
                <a:ea typeface="Glacial Indifference"/>
                <a:cs typeface="Glacial Indifference"/>
                <a:sym typeface="Glacial Indifference"/>
              </a:rPr>
              <a:t> The academy can consider opening branches in other cities to increase its student base.</a:t>
            </a:r>
          </a:p>
        </p:txBody>
      </p:sp>
      <p:sp>
        <p:nvSpPr>
          <p:cNvPr name="TextBox 9" id="9"/>
          <p:cNvSpPr txBox="true"/>
          <p:nvPr/>
        </p:nvSpPr>
        <p:spPr>
          <a:xfrm rot="0">
            <a:off x="7513876" y="1328737"/>
            <a:ext cx="3260249" cy="823595"/>
          </a:xfrm>
          <a:prstGeom prst="rect">
            <a:avLst/>
          </a:prstGeom>
        </p:spPr>
        <p:txBody>
          <a:bodyPr anchor="t" rtlCol="false" tIns="0" lIns="0" bIns="0" rIns="0">
            <a:spAutoFit/>
          </a:bodyPr>
          <a:lstStyle/>
          <a:p>
            <a:pPr algn="ctr">
              <a:lnSpc>
                <a:spcPts val="6580"/>
              </a:lnSpc>
            </a:pPr>
            <a:r>
              <a:rPr lang="en-US" sz="4700">
                <a:solidFill>
                  <a:srgbClr val="FFFFFF"/>
                </a:solidFill>
                <a:latin typeface="Edo"/>
                <a:ea typeface="Edo"/>
                <a:cs typeface="Edo"/>
                <a:sym typeface="Edo"/>
              </a:rPr>
              <a:t>OPPORTUNITY</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14639">
            <a:off x="12238116" y="4606873"/>
            <a:ext cx="7062120" cy="7062120"/>
          </a:xfrm>
          <a:custGeom>
            <a:avLst/>
            <a:gdLst/>
            <a:ahLst/>
            <a:cxnLst/>
            <a:rect r="r" b="b" t="t" l="l"/>
            <a:pathLst>
              <a:path h="7062120" w="7062120">
                <a:moveTo>
                  <a:pt x="0" y="0"/>
                </a:moveTo>
                <a:lnTo>
                  <a:pt x="7062120" y="0"/>
                </a:lnTo>
                <a:lnTo>
                  <a:pt x="7062120" y="7062120"/>
                </a:lnTo>
                <a:lnTo>
                  <a:pt x="0" y="7062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12088" y="2732459"/>
            <a:ext cx="5945495" cy="7676559"/>
          </a:xfrm>
          <a:custGeom>
            <a:avLst/>
            <a:gdLst/>
            <a:ahLst/>
            <a:cxnLst/>
            <a:rect r="r" b="b" t="t" l="l"/>
            <a:pathLst>
              <a:path h="7676559" w="5945495">
                <a:moveTo>
                  <a:pt x="5945494" y="0"/>
                </a:moveTo>
                <a:lnTo>
                  <a:pt x="0" y="0"/>
                </a:lnTo>
                <a:lnTo>
                  <a:pt x="0" y="7676558"/>
                </a:lnTo>
                <a:lnTo>
                  <a:pt x="5945494" y="7676558"/>
                </a:lnTo>
                <a:lnTo>
                  <a:pt x="59454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5643788"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486400" y="1086891"/>
            <a:ext cx="7315200" cy="1421587"/>
          </a:xfrm>
          <a:custGeom>
            <a:avLst/>
            <a:gdLst/>
            <a:ahLst/>
            <a:cxnLst/>
            <a:rect r="r" b="b" t="t" l="l"/>
            <a:pathLst>
              <a:path h="1421587" w="7315200">
                <a:moveTo>
                  <a:pt x="0" y="0"/>
                </a:moveTo>
                <a:lnTo>
                  <a:pt x="7315200" y="0"/>
                </a:lnTo>
                <a:lnTo>
                  <a:pt x="7315200" y="1421588"/>
                </a:lnTo>
                <a:lnTo>
                  <a:pt x="0" y="14215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04705" y="3214944"/>
            <a:ext cx="7459485" cy="3489325"/>
          </a:xfrm>
          <a:prstGeom prst="rect">
            <a:avLst/>
          </a:prstGeom>
        </p:spPr>
        <p:txBody>
          <a:bodyPr anchor="t" rtlCol="false" tIns="0" lIns="0" bIns="0" rIns="0">
            <a:spAutoFit/>
          </a:bodyPr>
          <a:lstStyle/>
          <a:p>
            <a:pPr algn="just">
              <a:lnSpc>
                <a:spcPts val="3499"/>
              </a:lnSpc>
            </a:pPr>
          </a:p>
          <a:p>
            <a:pPr algn="just" marL="539749" indent="-269875" lvl="1">
              <a:lnSpc>
                <a:spcPts val="3499"/>
              </a:lnSpc>
              <a:buFont typeface="Arial"/>
              <a:buChar char="•"/>
            </a:pPr>
            <a:r>
              <a:rPr lang="en-US" sz="2499">
                <a:solidFill>
                  <a:srgbClr val="F4F8FF"/>
                </a:solidFill>
                <a:latin typeface="Glacial Indifference"/>
                <a:ea typeface="Glacial Indifference"/>
                <a:cs typeface="Glacial Indifference"/>
                <a:sym typeface="Glacial Indifference"/>
              </a:rPr>
              <a:t>A reduction in disposable family income may affect spending on non-essential recreational activities like skateboarding  </a:t>
            </a:r>
          </a:p>
          <a:p>
            <a:pPr algn="just">
              <a:lnSpc>
                <a:spcPts val="3499"/>
              </a:lnSpc>
            </a:pPr>
          </a:p>
          <a:p>
            <a:pPr algn="just" marL="539749" indent="-269875" lvl="1">
              <a:lnSpc>
                <a:spcPts val="3499"/>
              </a:lnSpc>
              <a:buFont typeface="Arial"/>
              <a:buChar char="•"/>
            </a:pPr>
            <a:r>
              <a:rPr lang="en-US" sz="2499">
                <a:solidFill>
                  <a:srgbClr val="F4F8FF"/>
                </a:solidFill>
                <a:latin typeface="Glacial Indifference"/>
                <a:ea typeface="Glacial Indifference"/>
                <a:cs typeface="Glacial Indifference"/>
                <a:sym typeface="Glacial Indifference"/>
              </a:rPr>
              <a:t> Fear of injury may deter potential learners, limiting the brand’s customer base</a:t>
            </a:r>
          </a:p>
          <a:p>
            <a:pPr algn="just">
              <a:lnSpc>
                <a:spcPts val="3499"/>
              </a:lnSpc>
            </a:pPr>
          </a:p>
        </p:txBody>
      </p:sp>
      <p:sp>
        <p:nvSpPr>
          <p:cNvPr name="Freeform 7" id="7"/>
          <p:cNvSpPr/>
          <p:nvPr/>
        </p:nvSpPr>
        <p:spPr>
          <a:xfrm flipH="false" flipV="false" rot="0">
            <a:off x="16008928" y="5271720"/>
            <a:ext cx="1507902" cy="1507902"/>
          </a:xfrm>
          <a:custGeom>
            <a:avLst/>
            <a:gdLst/>
            <a:ahLst/>
            <a:cxnLst/>
            <a:rect r="r" b="b" t="t" l="l"/>
            <a:pathLst>
              <a:path h="1507902" w="1507902">
                <a:moveTo>
                  <a:pt x="0" y="0"/>
                </a:moveTo>
                <a:lnTo>
                  <a:pt x="1507903" y="0"/>
                </a:lnTo>
                <a:lnTo>
                  <a:pt x="1507903" y="1507903"/>
                </a:lnTo>
                <a:lnTo>
                  <a:pt x="0" y="15079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920150">
            <a:off x="13227542" y="5653915"/>
            <a:ext cx="4372738" cy="3809748"/>
          </a:xfrm>
          <a:custGeom>
            <a:avLst/>
            <a:gdLst/>
            <a:ahLst/>
            <a:cxnLst/>
            <a:rect r="r" b="b" t="t" l="l"/>
            <a:pathLst>
              <a:path h="3809748" w="4372738">
                <a:moveTo>
                  <a:pt x="0" y="0"/>
                </a:moveTo>
                <a:lnTo>
                  <a:pt x="4372738" y="0"/>
                </a:lnTo>
                <a:lnTo>
                  <a:pt x="4372738" y="3809748"/>
                </a:lnTo>
                <a:lnTo>
                  <a:pt x="0" y="38097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382178"/>
            <a:ext cx="646522" cy="646522"/>
          </a:xfrm>
          <a:custGeom>
            <a:avLst/>
            <a:gdLst/>
            <a:ahLst/>
            <a:cxnLst/>
            <a:rect r="r" b="b" t="t" l="l"/>
            <a:pathLst>
              <a:path h="646522" w="646522">
                <a:moveTo>
                  <a:pt x="0" y="0"/>
                </a:moveTo>
                <a:lnTo>
                  <a:pt x="646522" y="0"/>
                </a:lnTo>
                <a:lnTo>
                  <a:pt x="646522" y="646522"/>
                </a:lnTo>
                <a:lnTo>
                  <a:pt x="0" y="6465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8095853" y="1328737"/>
            <a:ext cx="2096294" cy="823595"/>
          </a:xfrm>
          <a:prstGeom prst="rect">
            <a:avLst/>
          </a:prstGeom>
        </p:spPr>
        <p:txBody>
          <a:bodyPr anchor="t" rtlCol="false" tIns="0" lIns="0" bIns="0" rIns="0">
            <a:spAutoFit/>
          </a:bodyPr>
          <a:lstStyle/>
          <a:p>
            <a:pPr algn="ctr">
              <a:lnSpc>
                <a:spcPts val="6580"/>
              </a:lnSpc>
            </a:pPr>
            <a:r>
              <a:rPr lang="en-US" sz="4700">
                <a:solidFill>
                  <a:srgbClr val="FFFFFF"/>
                </a:solidFill>
                <a:latin typeface="Edo"/>
                <a:ea typeface="Edo"/>
                <a:cs typeface="Edo"/>
                <a:sym typeface="Edo"/>
              </a:rPr>
              <a:t>THREATS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1215"/>
        </a:solidFill>
      </p:bgPr>
    </p:bg>
    <p:spTree>
      <p:nvGrpSpPr>
        <p:cNvPr id="1" name=""/>
        <p:cNvGrpSpPr/>
        <p:nvPr/>
      </p:nvGrpSpPr>
      <p:grpSpPr>
        <a:xfrm>
          <a:off x="0" y="0"/>
          <a:ext cx="0" cy="0"/>
          <a:chOff x="0" y="0"/>
          <a:chExt cx="0" cy="0"/>
        </a:xfrm>
      </p:grpSpPr>
      <p:grpSp>
        <p:nvGrpSpPr>
          <p:cNvPr name="Group 2" id="2"/>
          <p:cNvGrpSpPr/>
          <p:nvPr/>
        </p:nvGrpSpPr>
        <p:grpSpPr>
          <a:xfrm rot="0">
            <a:off x="625012" y="3302944"/>
            <a:ext cx="2960459" cy="1339762"/>
            <a:chOff x="0" y="0"/>
            <a:chExt cx="898018" cy="406400"/>
          </a:xfrm>
        </p:grpSpPr>
        <p:sp>
          <p:nvSpPr>
            <p:cNvPr name="Freeform 3" id="3">
              <a:extLst>
                <a:ext uri="{C183D7F6-B498-43B3-948B-1728B52AA6E4}">
                  <adec:decorative xmlns:adec="http://schemas.microsoft.com/office/drawing/2017/decorative" val="1"/>
                </a:ext>
              </a:extLst>
            </p:cNvPr>
            <p:cNvSpPr/>
            <p:nvPr/>
          </p:nvSpPr>
          <p:spPr>
            <a:xfrm flipH="false" flipV="false" rot="0">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A4802"/>
            </a:solidFill>
          </p:spPr>
        </p:sp>
      </p:grpSp>
      <p:grpSp>
        <p:nvGrpSpPr>
          <p:cNvPr name="Group 4" id="4"/>
          <p:cNvGrpSpPr/>
          <p:nvPr/>
        </p:nvGrpSpPr>
        <p:grpSpPr>
          <a:xfrm rot="0">
            <a:off x="449215" y="4960343"/>
            <a:ext cx="3282217" cy="1339762"/>
            <a:chOff x="0" y="0"/>
            <a:chExt cx="995619" cy="406400"/>
          </a:xfrm>
        </p:grpSpPr>
        <p:sp>
          <p:nvSpPr>
            <p:cNvPr name="Freeform 5" id="5">
              <a:extLst>
                <a:ext uri="{C183D7F6-B498-43B3-948B-1728B52AA6E4}">
                  <adec:decorative xmlns:adec="http://schemas.microsoft.com/office/drawing/2017/decorative" val="1"/>
                </a:ext>
              </a:extLst>
            </p:cNvPr>
            <p:cNvSpPr/>
            <p:nvPr/>
          </p:nvSpPr>
          <p:spPr>
            <a:xfrm flipH="false" flipV="false" rot="0">
              <a:off x="17780" y="22860"/>
              <a:ext cx="970219" cy="360680"/>
            </a:xfrm>
            <a:custGeom>
              <a:avLst/>
              <a:gdLst/>
              <a:ahLst/>
              <a:cxnLst/>
              <a:rect r="r" b="b" t="t" l="l"/>
              <a:pathLst>
                <a:path h="360680" w="970219">
                  <a:moveTo>
                    <a:pt x="970219" y="180340"/>
                  </a:moveTo>
                  <a:cubicBezTo>
                    <a:pt x="970219" y="81280"/>
                    <a:pt x="890209" y="0"/>
                    <a:pt x="789879" y="0"/>
                  </a:cubicBezTo>
                  <a:lnTo>
                    <a:pt x="172720" y="0"/>
                  </a:lnTo>
                  <a:lnTo>
                    <a:pt x="172720" y="1270"/>
                  </a:lnTo>
                  <a:cubicBezTo>
                    <a:pt x="76200" y="5080"/>
                    <a:pt x="0" y="83820"/>
                    <a:pt x="0" y="180340"/>
                  </a:cubicBezTo>
                  <a:cubicBezTo>
                    <a:pt x="0" y="276860"/>
                    <a:pt x="77470" y="355600"/>
                    <a:pt x="172720" y="359410"/>
                  </a:cubicBezTo>
                  <a:lnTo>
                    <a:pt x="172720" y="360680"/>
                  </a:lnTo>
                  <a:lnTo>
                    <a:pt x="789879" y="360680"/>
                  </a:lnTo>
                  <a:cubicBezTo>
                    <a:pt x="888939" y="360680"/>
                    <a:pt x="970219" y="279400"/>
                    <a:pt x="970219" y="180340"/>
                  </a:cubicBezTo>
                  <a:close/>
                </a:path>
              </a:pathLst>
            </a:custGeom>
            <a:solidFill>
              <a:srgbClr val="EA4802"/>
            </a:solidFill>
          </p:spPr>
        </p:sp>
      </p:grpSp>
      <p:grpSp>
        <p:nvGrpSpPr>
          <p:cNvPr name="Group 6" id="6"/>
          <p:cNvGrpSpPr/>
          <p:nvPr/>
        </p:nvGrpSpPr>
        <p:grpSpPr>
          <a:xfrm rot="0">
            <a:off x="449215" y="6550083"/>
            <a:ext cx="3325085" cy="1339762"/>
            <a:chOff x="0" y="0"/>
            <a:chExt cx="1008623" cy="406400"/>
          </a:xfrm>
        </p:grpSpPr>
        <p:sp>
          <p:nvSpPr>
            <p:cNvPr name="Freeform 7" id="7">
              <a:extLst>
                <a:ext uri="{C183D7F6-B498-43B3-948B-1728B52AA6E4}">
                  <adec:decorative xmlns:adec="http://schemas.microsoft.com/office/drawing/2017/decorative" val="1"/>
                </a:ext>
              </a:extLst>
            </p:cNvPr>
            <p:cNvSpPr/>
            <p:nvPr/>
          </p:nvSpPr>
          <p:spPr>
            <a:xfrm flipH="false" flipV="false" rot="0">
              <a:off x="17780" y="22860"/>
              <a:ext cx="983223" cy="360680"/>
            </a:xfrm>
            <a:custGeom>
              <a:avLst/>
              <a:gdLst/>
              <a:ahLst/>
              <a:cxnLst/>
              <a:rect r="r" b="b" t="t" l="l"/>
              <a:pathLst>
                <a:path h="360680" w="983223">
                  <a:moveTo>
                    <a:pt x="983223" y="180340"/>
                  </a:moveTo>
                  <a:cubicBezTo>
                    <a:pt x="983223" y="81280"/>
                    <a:pt x="903213" y="0"/>
                    <a:pt x="802883" y="0"/>
                  </a:cubicBezTo>
                  <a:lnTo>
                    <a:pt x="172720" y="0"/>
                  </a:lnTo>
                  <a:lnTo>
                    <a:pt x="172720" y="1270"/>
                  </a:lnTo>
                  <a:cubicBezTo>
                    <a:pt x="76200" y="5080"/>
                    <a:pt x="0" y="83820"/>
                    <a:pt x="0" y="180340"/>
                  </a:cubicBezTo>
                  <a:cubicBezTo>
                    <a:pt x="0" y="276860"/>
                    <a:pt x="77470" y="355600"/>
                    <a:pt x="172720" y="359410"/>
                  </a:cubicBezTo>
                  <a:lnTo>
                    <a:pt x="172720" y="360680"/>
                  </a:lnTo>
                  <a:lnTo>
                    <a:pt x="802883" y="360680"/>
                  </a:lnTo>
                  <a:cubicBezTo>
                    <a:pt x="901942" y="360680"/>
                    <a:pt x="983223" y="279400"/>
                    <a:pt x="983223" y="180340"/>
                  </a:cubicBezTo>
                  <a:close/>
                </a:path>
              </a:pathLst>
            </a:custGeom>
            <a:solidFill>
              <a:srgbClr val="EA4802"/>
            </a:solidFill>
          </p:spPr>
        </p:sp>
      </p:grpSp>
      <p:grpSp>
        <p:nvGrpSpPr>
          <p:cNvPr name="Group 8" id="8"/>
          <p:cNvGrpSpPr/>
          <p:nvPr/>
        </p:nvGrpSpPr>
        <p:grpSpPr>
          <a:xfrm rot="0">
            <a:off x="449215" y="8129678"/>
            <a:ext cx="3282217" cy="1339762"/>
            <a:chOff x="0" y="0"/>
            <a:chExt cx="995619" cy="406400"/>
          </a:xfrm>
        </p:grpSpPr>
        <p:sp>
          <p:nvSpPr>
            <p:cNvPr name="Freeform 9" id="9">
              <a:extLst>
                <a:ext uri="{C183D7F6-B498-43B3-948B-1728B52AA6E4}">
                  <adec:decorative xmlns:adec="http://schemas.microsoft.com/office/drawing/2017/decorative" val="1"/>
                </a:ext>
              </a:extLst>
            </p:cNvPr>
            <p:cNvSpPr/>
            <p:nvPr/>
          </p:nvSpPr>
          <p:spPr>
            <a:xfrm flipH="false" flipV="false" rot="0">
              <a:off x="17780" y="22860"/>
              <a:ext cx="970219" cy="360680"/>
            </a:xfrm>
            <a:custGeom>
              <a:avLst/>
              <a:gdLst/>
              <a:ahLst/>
              <a:cxnLst/>
              <a:rect r="r" b="b" t="t" l="l"/>
              <a:pathLst>
                <a:path h="360680" w="970219">
                  <a:moveTo>
                    <a:pt x="970219" y="180340"/>
                  </a:moveTo>
                  <a:cubicBezTo>
                    <a:pt x="970219" y="81280"/>
                    <a:pt x="890209" y="0"/>
                    <a:pt x="789879" y="0"/>
                  </a:cubicBezTo>
                  <a:lnTo>
                    <a:pt x="172720" y="0"/>
                  </a:lnTo>
                  <a:lnTo>
                    <a:pt x="172720" y="1270"/>
                  </a:lnTo>
                  <a:cubicBezTo>
                    <a:pt x="76200" y="5080"/>
                    <a:pt x="0" y="83820"/>
                    <a:pt x="0" y="180340"/>
                  </a:cubicBezTo>
                  <a:cubicBezTo>
                    <a:pt x="0" y="276860"/>
                    <a:pt x="77470" y="355600"/>
                    <a:pt x="172720" y="359410"/>
                  </a:cubicBezTo>
                  <a:lnTo>
                    <a:pt x="172720" y="360680"/>
                  </a:lnTo>
                  <a:lnTo>
                    <a:pt x="789879" y="360680"/>
                  </a:lnTo>
                  <a:cubicBezTo>
                    <a:pt x="888939" y="360680"/>
                    <a:pt x="970219" y="279400"/>
                    <a:pt x="970219" y="180340"/>
                  </a:cubicBezTo>
                  <a:close/>
                </a:path>
              </a:pathLst>
            </a:custGeom>
            <a:solidFill>
              <a:srgbClr val="EA4802"/>
            </a:solidFill>
          </p:spPr>
        </p:sp>
      </p:grpSp>
      <p:grpSp>
        <p:nvGrpSpPr>
          <p:cNvPr name="Group 10" id="10"/>
          <p:cNvGrpSpPr/>
          <p:nvPr/>
        </p:nvGrpSpPr>
        <p:grpSpPr>
          <a:xfrm rot="0">
            <a:off x="449215" y="3377378"/>
            <a:ext cx="1163869" cy="116386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6818" r="0" b="-6818"/>
              </a:stretch>
            </a:blipFill>
          </p:spPr>
        </p:sp>
      </p:grpSp>
      <p:grpSp>
        <p:nvGrpSpPr>
          <p:cNvPr name="Group 12" id="12"/>
          <p:cNvGrpSpPr/>
          <p:nvPr/>
        </p:nvGrpSpPr>
        <p:grpSpPr>
          <a:xfrm rot="0">
            <a:off x="449215" y="5062369"/>
            <a:ext cx="1163869" cy="1163865"/>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14" id="14"/>
          <p:cNvGrpSpPr/>
          <p:nvPr/>
        </p:nvGrpSpPr>
        <p:grpSpPr>
          <a:xfrm rot="0">
            <a:off x="503222" y="6645788"/>
            <a:ext cx="1163869" cy="1163865"/>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115" r="0" b="-1115"/>
              </a:stretch>
            </a:blipFill>
          </p:spPr>
        </p:sp>
      </p:grpSp>
      <p:grpSp>
        <p:nvGrpSpPr>
          <p:cNvPr name="Group 16" id="16"/>
          <p:cNvGrpSpPr/>
          <p:nvPr/>
        </p:nvGrpSpPr>
        <p:grpSpPr>
          <a:xfrm rot="0">
            <a:off x="503222" y="8217627"/>
            <a:ext cx="1163869" cy="1163865"/>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3398" r="0" b="-3398"/>
              </a:stretch>
            </a:blipFill>
          </p:spPr>
        </p:sp>
      </p:grpSp>
      <p:sp>
        <p:nvSpPr>
          <p:cNvPr name="AutoShape 18" id="18">
            <a:extLst>
              <a:ext uri="{C183D7F6-B498-43B3-948B-1728B52AA6E4}">
                <adec:decorative xmlns:adec="http://schemas.microsoft.com/office/drawing/2017/decorative" val="1"/>
              </a:ext>
            </a:extLst>
          </p:cNvPr>
          <p:cNvSpPr/>
          <p:nvPr/>
        </p:nvSpPr>
        <p:spPr>
          <a:xfrm rot="0">
            <a:off x="-273075" y="-288552"/>
            <a:ext cx="18859427" cy="2150437"/>
          </a:xfrm>
          <a:prstGeom prst="rect">
            <a:avLst/>
          </a:prstGeom>
          <a:solidFill>
            <a:srgbClr val="171215"/>
          </a:solidFill>
        </p:spPr>
      </p:sp>
      <p:grpSp>
        <p:nvGrpSpPr>
          <p:cNvPr name="Group 19" id="19"/>
          <p:cNvGrpSpPr/>
          <p:nvPr/>
        </p:nvGrpSpPr>
        <p:grpSpPr>
          <a:xfrm rot="0">
            <a:off x="625012" y="786667"/>
            <a:ext cx="6298575" cy="684762"/>
            <a:chOff x="0" y="0"/>
            <a:chExt cx="8398100" cy="913016"/>
          </a:xfrm>
        </p:grpSpPr>
        <p:sp>
          <p:nvSpPr>
            <p:cNvPr name="AutoShape 20" id="20"/>
            <p:cNvSpPr/>
            <p:nvPr/>
          </p:nvSpPr>
          <p:spPr>
            <a:xfrm>
              <a:off x="0" y="456508"/>
              <a:ext cx="8398100" cy="0"/>
            </a:xfrm>
            <a:prstGeom prst="line">
              <a:avLst/>
            </a:prstGeom>
            <a:ln cap="rnd" w="913016">
              <a:solidFill>
                <a:srgbClr val="EA4802"/>
              </a:solidFill>
              <a:prstDash val="solid"/>
              <a:headEnd type="none" len="sm" w="sm"/>
              <a:tailEnd type="none" len="sm" w="sm"/>
            </a:ln>
          </p:spPr>
        </p:sp>
        <p:sp>
          <p:nvSpPr>
            <p:cNvPr name="TextBox 21" id="21"/>
            <p:cNvSpPr txBox="true"/>
            <p:nvPr/>
          </p:nvSpPr>
          <p:spPr>
            <a:xfrm rot="0">
              <a:off x="819160" y="58963"/>
              <a:ext cx="6908767" cy="752646"/>
            </a:xfrm>
            <a:prstGeom prst="rect">
              <a:avLst/>
            </a:prstGeom>
          </p:spPr>
          <p:txBody>
            <a:bodyPr anchor="t" rtlCol="false" tIns="0" lIns="0" bIns="0" rIns="0">
              <a:spAutoFit/>
            </a:bodyPr>
            <a:lstStyle/>
            <a:p>
              <a:pPr algn="l">
                <a:lnSpc>
                  <a:spcPts val="4849"/>
                </a:lnSpc>
                <a:spcBef>
                  <a:spcPct val="0"/>
                </a:spcBef>
              </a:pPr>
              <a:r>
                <a:rPr lang="en-US" sz="3463" spc="131">
                  <a:solidFill>
                    <a:srgbClr val="FFFFFF"/>
                  </a:solidFill>
                  <a:latin typeface="Hammersmith One"/>
                  <a:ea typeface="Hammersmith One"/>
                  <a:cs typeface="Hammersmith One"/>
                  <a:sym typeface="Hammersmith One"/>
                </a:rPr>
                <a:t>Compititor Analysis </a:t>
              </a:r>
            </a:p>
          </p:txBody>
        </p:sp>
      </p:grpSp>
      <p:grpSp>
        <p:nvGrpSpPr>
          <p:cNvPr name="Group 22" id="22"/>
          <p:cNvGrpSpPr/>
          <p:nvPr/>
        </p:nvGrpSpPr>
        <p:grpSpPr>
          <a:xfrm rot="0">
            <a:off x="4036232" y="3354090"/>
            <a:ext cx="3149129" cy="1413369"/>
            <a:chOff x="0" y="0"/>
            <a:chExt cx="2521067" cy="1131487"/>
          </a:xfrm>
        </p:grpSpPr>
        <p:sp>
          <p:nvSpPr>
            <p:cNvPr name="Freeform 23" id="23">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24" id="24"/>
          <p:cNvGrpSpPr/>
          <p:nvPr/>
        </p:nvGrpSpPr>
        <p:grpSpPr>
          <a:xfrm rot="0">
            <a:off x="4036232" y="4923539"/>
            <a:ext cx="3149129" cy="1413369"/>
            <a:chOff x="0" y="0"/>
            <a:chExt cx="2521067" cy="1131487"/>
          </a:xfrm>
        </p:grpSpPr>
        <p:sp>
          <p:nvSpPr>
            <p:cNvPr name="Freeform 25" id="25">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26" id="26"/>
          <p:cNvGrpSpPr/>
          <p:nvPr/>
        </p:nvGrpSpPr>
        <p:grpSpPr>
          <a:xfrm rot="0">
            <a:off x="4036232" y="6521036"/>
            <a:ext cx="3149129" cy="1413369"/>
            <a:chOff x="0" y="0"/>
            <a:chExt cx="2521067" cy="1131487"/>
          </a:xfrm>
        </p:grpSpPr>
        <p:sp>
          <p:nvSpPr>
            <p:cNvPr name="Freeform 27" id="27">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28" id="28"/>
          <p:cNvGrpSpPr/>
          <p:nvPr/>
        </p:nvGrpSpPr>
        <p:grpSpPr>
          <a:xfrm rot="0">
            <a:off x="4036232" y="8092875"/>
            <a:ext cx="3149129" cy="1413369"/>
            <a:chOff x="0" y="0"/>
            <a:chExt cx="2521067" cy="1131487"/>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30" id="30"/>
          <p:cNvGrpSpPr/>
          <p:nvPr/>
        </p:nvGrpSpPr>
        <p:grpSpPr>
          <a:xfrm rot="0">
            <a:off x="7457386" y="3354090"/>
            <a:ext cx="3149129" cy="1413369"/>
            <a:chOff x="0" y="0"/>
            <a:chExt cx="2521067" cy="1131487"/>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32" id="32"/>
          <p:cNvGrpSpPr/>
          <p:nvPr/>
        </p:nvGrpSpPr>
        <p:grpSpPr>
          <a:xfrm rot="0">
            <a:off x="7457386" y="4923539"/>
            <a:ext cx="3149129" cy="1413369"/>
            <a:chOff x="0" y="0"/>
            <a:chExt cx="2521067" cy="1131487"/>
          </a:xfrm>
        </p:grpSpPr>
        <p:sp>
          <p:nvSpPr>
            <p:cNvPr name="Freeform 33" id="33">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34" id="34"/>
          <p:cNvGrpSpPr/>
          <p:nvPr/>
        </p:nvGrpSpPr>
        <p:grpSpPr>
          <a:xfrm rot="0">
            <a:off x="7457386" y="6521036"/>
            <a:ext cx="3149129" cy="1413369"/>
            <a:chOff x="0" y="0"/>
            <a:chExt cx="2521067" cy="1131487"/>
          </a:xfrm>
        </p:grpSpPr>
        <p:sp>
          <p:nvSpPr>
            <p:cNvPr name="Freeform 35" id="35">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36" id="36"/>
          <p:cNvGrpSpPr/>
          <p:nvPr/>
        </p:nvGrpSpPr>
        <p:grpSpPr>
          <a:xfrm rot="0">
            <a:off x="7457386" y="8092875"/>
            <a:ext cx="3149129" cy="1413369"/>
            <a:chOff x="0" y="0"/>
            <a:chExt cx="2521067" cy="1131487"/>
          </a:xfrm>
        </p:grpSpPr>
        <p:sp>
          <p:nvSpPr>
            <p:cNvPr name="Freeform 37" id="37">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38" id="38"/>
          <p:cNvGrpSpPr/>
          <p:nvPr/>
        </p:nvGrpSpPr>
        <p:grpSpPr>
          <a:xfrm rot="0">
            <a:off x="10808331" y="3354090"/>
            <a:ext cx="3149129" cy="1413369"/>
            <a:chOff x="0" y="0"/>
            <a:chExt cx="2521067" cy="1131487"/>
          </a:xfrm>
        </p:grpSpPr>
        <p:sp>
          <p:nvSpPr>
            <p:cNvPr name="Freeform 39" id="39">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40" id="40"/>
          <p:cNvGrpSpPr/>
          <p:nvPr/>
        </p:nvGrpSpPr>
        <p:grpSpPr>
          <a:xfrm rot="0">
            <a:off x="10876328" y="4923539"/>
            <a:ext cx="3149129" cy="1413369"/>
            <a:chOff x="0" y="0"/>
            <a:chExt cx="2521067" cy="1131487"/>
          </a:xfrm>
        </p:grpSpPr>
        <p:sp>
          <p:nvSpPr>
            <p:cNvPr name="Freeform 41" id="41">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42" id="42"/>
          <p:cNvGrpSpPr/>
          <p:nvPr/>
        </p:nvGrpSpPr>
        <p:grpSpPr>
          <a:xfrm rot="0">
            <a:off x="10876328" y="6521036"/>
            <a:ext cx="3149129" cy="1413369"/>
            <a:chOff x="0" y="0"/>
            <a:chExt cx="2521067" cy="1131487"/>
          </a:xfrm>
        </p:grpSpPr>
        <p:sp>
          <p:nvSpPr>
            <p:cNvPr name="Freeform 43" id="43">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44" id="44"/>
          <p:cNvGrpSpPr/>
          <p:nvPr/>
        </p:nvGrpSpPr>
        <p:grpSpPr>
          <a:xfrm rot="0">
            <a:off x="10876328" y="8092875"/>
            <a:ext cx="3149129" cy="1413369"/>
            <a:chOff x="0" y="0"/>
            <a:chExt cx="2521067" cy="1131487"/>
          </a:xfrm>
        </p:grpSpPr>
        <p:sp>
          <p:nvSpPr>
            <p:cNvPr name="Freeform 45" id="45">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46" id="46"/>
          <p:cNvGrpSpPr/>
          <p:nvPr/>
        </p:nvGrpSpPr>
        <p:grpSpPr>
          <a:xfrm rot="0">
            <a:off x="14325830" y="3354090"/>
            <a:ext cx="3149129" cy="1413369"/>
            <a:chOff x="0" y="0"/>
            <a:chExt cx="2521067" cy="1131487"/>
          </a:xfrm>
        </p:grpSpPr>
        <p:sp>
          <p:nvSpPr>
            <p:cNvPr name="Freeform 47" id="47">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48" id="48"/>
          <p:cNvGrpSpPr/>
          <p:nvPr/>
        </p:nvGrpSpPr>
        <p:grpSpPr>
          <a:xfrm rot="0">
            <a:off x="14325830" y="4923539"/>
            <a:ext cx="3149129" cy="1413369"/>
            <a:chOff x="0" y="0"/>
            <a:chExt cx="2521067" cy="1131487"/>
          </a:xfrm>
        </p:grpSpPr>
        <p:sp>
          <p:nvSpPr>
            <p:cNvPr name="Freeform 49" id="49">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50" id="50"/>
          <p:cNvGrpSpPr/>
          <p:nvPr/>
        </p:nvGrpSpPr>
        <p:grpSpPr>
          <a:xfrm rot="0">
            <a:off x="14325830" y="6521036"/>
            <a:ext cx="3149129" cy="1413369"/>
            <a:chOff x="0" y="0"/>
            <a:chExt cx="2521067" cy="1131487"/>
          </a:xfrm>
        </p:grpSpPr>
        <p:sp>
          <p:nvSpPr>
            <p:cNvPr name="Freeform 51" id="51">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52" id="52"/>
          <p:cNvGrpSpPr/>
          <p:nvPr/>
        </p:nvGrpSpPr>
        <p:grpSpPr>
          <a:xfrm rot="0">
            <a:off x="14325830" y="8092875"/>
            <a:ext cx="3149129" cy="1413369"/>
            <a:chOff x="0" y="0"/>
            <a:chExt cx="2521067" cy="1131487"/>
          </a:xfrm>
        </p:grpSpPr>
        <p:sp>
          <p:nvSpPr>
            <p:cNvPr name="Freeform 53" id="53">
              <a:extLst>
                <a:ext uri="{C183D7F6-B498-43B3-948B-1728B52AA6E4}">
                  <adec:decorative xmlns:adec="http://schemas.microsoft.com/office/drawing/2017/decorative" val="1"/>
                </a:ext>
              </a:extLst>
            </p:cNvPr>
            <p:cNvSpPr/>
            <p:nvPr/>
          </p:nvSpPr>
          <p:spPr>
            <a:xfrm flipH="false" flipV="false" rot="0">
              <a:off x="0" y="0"/>
              <a:ext cx="2521067" cy="1131487"/>
            </a:xfrm>
            <a:custGeom>
              <a:avLst/>
              <a:gdLst/>
              <a:ahLst/>
              <a:cxnLst/>
              <a:rect r="r" b="b" t="t" l="l"/>
              <a:pathLst>
                <a:path h="1131487" w="252106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sp>
      </p:grpSp>
      <p:grpSp>
        <p:nvGrpSpPr>
          <p:cNvPr name="Group 54" id="54"/>
          <p:cNvGrpSpPr/>
          <p:nvPr/>
        </p:nvGrpSpPr>
        <p:grpSpPr>
          <a:xfrm rot="0">
            <a:off x="4036232" y="2451200"/>
            <a:ext cx="3149129" cy="561975"/>
            <a:chOff x="0" y="0"/>
            <a:chExt cx="2277336" cy="406400"/>
          </a:xfrm>
        </p:grpSpPr>
        <p:sp>
          <p:nvSpPr>
            <p:cNvPr name="Freeform 55" id="55">
              <a:extLst>
                <a:ext uri="{C183D7F6-B498-43B3-948B-1728B52AA6E4}">
                  <adec:decorative xmlns:adec="http://schemas.microsoft.com/office/drawing/2017/decorative" val="1"/>
                </a:ext>
              </a:extLst>
            </p:cNvPr>
            <p:cNvSpPr/>
            <p:nvPr/>
          </p:nvSpPr>
          <p:spPr>
            <a:xfrm flipH="false" flipV="false" rot="0">
              <a:off x="17780" y="22860"/>
              <a:ext cx="2251936" cy="360680"/>
            </a:xfrm>
            <a:custGeom>
              <a:avLst/>
              <a:gdLst/>
              <a:ahLst/>
              <a:cxnLst/>
              <a:rect r="r" b="b" t="t" l="l"/>
              <a:pathLst>
                <a:path h="360680" w="2251936">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EA4802"/>
            </a:solidFill>
          </p:spPr>
        </p:sp>
      </p:grpSp>
      <p:grpSp>
        <p:nvGrpSpPr>
          <p:cNvPr name="Group 56" id="56"/>
          <p:cNvGrpSpPr/>
          <p:nvPr/>
        </p:nvGrpSpPr>
        <p:grpSpPr>
          <a:xfrm rot="0">
            <a:off x="7483513" y="2451200"/>
            <a:ext cx="3149129" cy="561975"/>
            <a:chOff x="0" y="0"/>
            <a:chExt cx="2277336" cy="406400"/>
          </a:xfrm>
        </p:grpSpPr>
        <p:sp>
          <p:nvSpPr>
            <p:cNvPr name="Freeform 57" id="57">
              <a:extLst>
                <a:ext uri="{C183D7F6-B498-43B3-948B-1728B52AA6E4}">
                  <adec:decorative xmlns:adec="http://schemas.microsoft.com/office/drawing/2017/decorative" val="1"/>
                </a:ext>
              </a:extLst>
            </p:cNvPr>
            <p:cNvSpPr/>
            <p:nvPr/>
          </p:nvSpPr>
          <p:spPr>
            <a:xfrm flipH="false" flipV="false" rot="0">
              <a:off x="17780" y="22860"/>
              <a:ext cx="2251936" cy="360680"/>
            </a:xfrm>
            <a:custGeom>
              <a:avLst/>
              <a:gdLst/>
              <a:ahLst/>
              <a:cxnLst/>
              <a:rect r="r" b="b" t="t" l="l"/>
              <a:pathLst>
                <a:path h="360680" w="2251936">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EA4802"/>
            </a:solidFill>
          </p:spPr>
        </p:sp>
      </p:grpSp>
      <p:grpSp>
        <p:nvGrpSpPr>
          <p:cNvPr name="Group 58" id="58"/>
          <p:cNvGrpSpPr/>
          <p:nvPr/>
        </p:nvGrpSpPr>
        <p:grpSpPr>
          <a:xfrm rot="0">
            <a:off x="10876328" y="2451200"/>
            <a:ext cx="3149129" cy="561975"/>
            <a:chOff x="0" y="0"/>
            <a:chExt cx="2277336" cy="406400"/>
          </a:xfrm>
        </p:grpSpPr>
        <p:sp>
          <p:nvSpPr>
            <p:cNvPr name="Freeform 59" id="59">
              <a:extLst>
                <a:ext uri="{C183D7F6-B498-43B3-948B-1728B52AA6E4}">
                  <adec:decorative xmlns:adec="http://schemas.microsoft.com/office/drawing/2017/decorative" val="1"/>
                </a:ext>
              </a:extLst>
            </p:cNvPr>
            <p:cNvSpPr/>
            <p:nvPr/>
          </p:nvSpPr>
          <p:spPr>
            <a:xfrm flipH="false" flipV="false" rot="0">
              <a:off x="17780" y="22860"/>
              <a:ext cx="2251936" cy="360680"/>
            </a:xfrm>
            <a:custGeom>
              <a:avLst/>
              <a:gdLst/>
              <a:ahLst/>
              <a:cxnLst/>
              <a:rect r="r" b="b" t="t" l="l"/>
              <a:pathLst>
                <a:path h="360680" w="2251936">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EA4802"/>
            </a:solidFill>
          </p:spPr>
        </p:sp>
      </p:grpSp>
      <p:grpSp>
        <p:nvGrpSpPr>
          <p:cNvPr name="Group 60" id="60"/>
          <p:cNvGrpSpPr/>
          <p:nvPr/>
        </p:nvGrpSpPr>
        <p:grpSpPr>
          <a:xfrm rot="0">
            <a:off x="14325830" y="2451200"/>
            <a:ext cx="3149129" cy="561975"/>
            <a:chOff x="0" y="0"/>
            <a:chExt cx="2277336" cy="406400"/>
          </a:xfrm>
        </p:grpSpPr>
        <p:sp>
          <p:nvSpPr>
            <p:cNvPr name="Freeform 61" id="61">
              <a:extLst>
                <a:ext uri="{C183D7F6-B498-43B3-948B-1728B52AA6E4}">
                  <adec:decorative xmlns:adec="http://schemas.microsoft.com/office/drawing/2017/decorative" val="1"/>
                </a:ext>
              </a:extLst>
            </p:cNvPr>
            <p:cNvSpPr/>
            <p:nvPr/>
          </p:nvSpPr>
          <p:spPr>
            <a:xfrm flipH="false" flipV="false" rot="0">
              <a:off x="17780" y="22860"/>
              <a:ext cx="2251936" cy="360680"/>
            </a:xfrm>
            <a:custGeom>
              <a:avLst/>
              <a:gdLst/>
              <a:ahLst/>
              <a:cxnLst/>
              <a:rect r="r" b="b" t="t" l="l"/>
              <a:pathLst>
                <a:path h="360680" w="2251936">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EA4802"/>
            </a:solidFill>
          </p:spPr>
        </p:sp>
      </p:grpSp>
      <p:sp>
        <p:nvSpPr>
          <p:cNvPr name="TextBox 62" id="62"/>
          <p:cNvSpPr txBox="true"/>
          <p:nvPr/>
        </p:nvSpPr>
        <p:spPr>
          <a:xfrm rot="0">
            <a:off x="12144879" y="832268"/>
            <a:ext cx="5368179"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lear Sans"/>
                <a:ea typeface="Clear Sans"/>
                <a:cs typeface="Clear Sans"/>
                <a:sym typeface="Clear Sans"/>
              </a:rPr>
              <a:t>Channel: Facebook </a:t>
            </a:r>
          </a:p>
        </p:txBody>
      </p:sp>
      <p:sp>
        <p:nvSpPr>
          <p:cNvPr name="TextBox 63" id="63"/>
          <p:cNvSpPr txBox="true"/>
          <p:nvPr/>
        </p:nvSpPr>
        <p:spPr>
          <a:xfrm rot="0">
            <a:off x="1613084" y="5436339"/>
            <a:ext cx="1882763" cy="358775"/>
          </a:xfrm>
          <a:prstGeom prst="rect">
            <a:avLst/>
          </a:prstGeom>
        </p:spPr>
        <p:txBody>
          <a:bodyPr anchor="t" rtlCol="false" tIns="0" lIns="0" bIns="0" rIns="0">
            <a:spAutoFit/>
          </a:bodyPr>
          <a:lstStyle/>
          <a:p>
            <a:pPr algn="l">
              <a:lnSpc>
                <a:spcPts val="2800"/>
              </a:lnSpc>
              <a:spcBef>
                <a:spcPct val="0"/>
              </a:spcBef>
            </a:pPr>
            <a:r>
              <a:rPr lang="en-US" sz="2000">
                <a:solidFill>
                  <a:srgbClr val="F8F8F8"/>
                </a:solidFill>
                <a:latin typeface="Brice SemiExpanded Bold"/>
                <a:ea typeface="Brice SemiExpanded Bold"/>
                <a:cs typeface="Brice SemiExpanded Bold"/>
                <a:sym typeface="Brice SemiExpanded Bold"/>
              </a:rPr>
              <a:t>Suez skate </a:t>
            </a:r>
          </a:p>
        </p:txBody>
      </p:sp>
      <p:sp>
        <p:nvSpPr>
          <p:cNvPr name="TextBox 64" id="64"/>
          <p:cNvSpPr txBox="true"/>
          <p:nvPr/>
        </p:nvSpPr>
        <p:spPr>
          <a:xfrm rot="0">
            <a:off x="1710227" y="7095442"/>
            <a:ext cx="2064072" cy="358775"/>
          </a:xfrm>
          <a:prstGeom prst="rect">
            <a:avLst/>
          </a:prstGeom>
        </p:spPr>
        <p:txBody>
          <a:bodyPr anchor="t" rtlCol="false" tIns="0" lIns="0" bIns="0" rIns="0">
            <a:spAutoFit/>
          </a:bodyPr>
          <a:lstStyle/>
          <a:p>
            <a:pPr algn="l">
              <a:lnSpc>
                <a:spcPts val="2800"/>
              </a:lnSpc>
              <a:spcBef>
                <a:spcPct val="0"/>
              </a:spcBef>
            </a:pPr>
            <a:r>
              <a:rPr lang="en-US" sz="2000">
                <a:solidFill>
                  <a:srgbClr val="F8F8F8"/>
                </a:solidFill>
                <a:latin typeface="Brice SemiExpanded Bold"/>
                <a:ea typeface="Brice SemiExpanded Bold"/>
                <a:cs typeface="Brice SemiExpanded Bold"/>
                <a:sym typeface="Brice SemiExpanded Bold"/>
              </a:rPr>
              <a:t>street skate </a:t>
            </a:r>
          </a:p>
        </p:txBody>
      </p:sp>
      <p:sp>
        <p:nvSpPr>
          <p:cNvPr name="TextBox 65" id="65"/>
          <p:cNvSpPr txBox="true"/>
          <p:nvPr/>
        </p:nvSpPr>
        <p:spPr>
          <a:xfrm rot="0">
            <a:off x="1852829" y="8441520"/>
            <a:ext cx="1878602" cy="711200"/>
          </a:xfrm>
          <a:prstGeom prst="rect">
            <a:avLst/>
          </a:prstGeom>
        </p:spPr>
        <p:txBody>
          <a:bodyPr anchor="t" rtlCol="false" tIns="0" lIns="0" bIns="0" rIns="0">
            <a:spAutoFit/>
          </a:bodyPr>
          <a:lstStyle/>
          <a:p>
            <a:pPr algn="l">
              <a:lnSpc>
                <a:spcPts val="2800"/>
              </a:lnSpc>
              <a:spcBef>
                <a:spcPct val="0"/>
              </a:spcBef>
            </a:pPr>
            <a:r>
              <a:rPr lang="en-US" sz="2000">
                <a:solidFill>
                  <a:srgbClr val="F8F8F8"/>
                </a:solidFill>
                <a:latin typeface="Brice SemiExpanded Bold"/>
                <a:ea typeface="Brice SemiExpanded Bold"/>
                <a:cs typeface="Brice SemiExpanded Bold"/>
                <a:sym typeface="Brice SemiExpanded Bold"/>
              </a:rPr>
              <a:t>skate master </a:t>
            </a:r>
          </a:p>
        </p:txBody>
      </p:sp>
      <p:sp>
        <p:nvSpPr>
          <p:cNvPr name="TextBox 66" id="66"/>
          <p:cNvSpPr txBox="true"/>
          <p:nvPr/>
        </p:nvSpPr>
        <p:spPr>
          <a:xfrm rot="0">
            <a:off x="4241983" y="4985417"/>
            <a:ext cx="2748279" cy="1266883"/>
          </a:xfrm>
          <a:prstGeom prst="rect">
            <a:avLst/>
          </a:prstGeom>
        </p:spPr>
        <p:txBody>
          <a:bodyPr anchor="t" rtlCol="false" tIns="0" lIns="0" bIns="0" rIns="0">
            <a:spAutoFit/>
          </a:bodyPr>
          <a:lstStyle/>
          <a:p>
            <a:pPr algn="l">
              <a:lnSpc>
                <a:spcPts val="2096"/>
              </a:lnSpc>
            </a:pPr>
            <a:r>
              <a:rPr lang="en-US" sz="1497">
                <a:solidFill>
                  <a:srgbClr val="000000"/>
                </a:solidFill>
                <a:latin typeface="Clear Sans"/>
                <a:ea typeface="Clear Sans"/>
                <a:cs typeface="Clear Sans"/>
                <a:sym typeface="Clear Sans"/>
              </a:rPr>
              <a:t>They post16 time per month.</a:t>
            </a:r>
          </a:p>
          <a:p>
            <a:pPr algn="l">
              <a:lnSpc>
                <a:spcPts val="2096"/>
              </a:lnSpc>
            </a:pPr>
            <a:r>
              <a:rPr lang="en-US" sz="1497">
                <a:solidFill>
                  <a:srgbClr val="000000"/>
                </a:solidFill>
                <a:latin typeface="Clear Sans"/>
                <a:ea typeface="Clear Sans"/>
                <a:cs typeface="Clear Sans"/>
                <a:sym typeface="Clear Sans"/>
              </a:rPr>
              <a:t>They using Branding content.</a:t>
            </a:r>
          </a:p>
          <a:p>
            <a:pPr algn="l">
              <a:lnSpc>
                <a:spcPts val="2096"/>
              </a:lnSpc>
            </a:pPr>
            <a:r>
              <a:rPr lang="en-US" sz="1497">
                <a:solidFill>
                  <a:srgbClr val="000000"/>
                </a:solidFill>
                <a:latin typeface="Clear Sans"/>
                <a:ea typeface="Clear Sans"/>
                <a:cs typeface="Clear Sans"/>
                <a:sym typeface="Clear Sans"/>
              </a:rPr>
              <a:t>Formal tone of voice</a:t>
            </a:r>
          </a:p>
          <a:p>
            <a:pPr algn="l">
              <a:lnSpc>
                <a:spcPts val="2096"/>
              </a:lnSpc>
            </a:pPr>
            <a:r>
              <a:rPr lang="en-US" sz="1497">
                <a:solidFill>
                  <a:srgbClr val="000000"/>
                </a:solidFill>
                <a:latin typeface="Clear Sans"/>
                <a:ea typeface="Clear Sans"/>
                <a:cs typeface="Clear Sans"/>
                <a:sym typeface="Clear Sans"/>
              </a:rPr>
              <a:t>Channels: facebook, instagram, Youtube, strong website.</a:t>
            </a:r>
          </a:p>
        </p:txBody>
      </p:sp>
      <p:sp>
        <p:nvSpPr>
          <p:cNvPr name="TextBox 67" id="67"/>
          <p:cNvSpPr txBox="true"/>
          <p:nvPr/>
        </p:nvSpPr>
        <p:spPr>
          <a:xfrm rot="0">
            <a:off x="4241983" y="6451208"/>
            <a:ext cx="2882027" cy="1798163"/>
          </a:xfrm>
          <a:prstGeom prst="rect">
            <a:avLst/>
          </a:prstGeom>
        </p:spPr>
        <p:txBody>
          <a:bodyPr anchor="t" rtlCol="false" tIns="0" lIns="0" bIns="0" rIns="0">
            <a:spAutoFit/>
          </a:bodyPr>
          <a:lstStyle/>
          <a:p>
            <a:pPr algn="l">
              <a:lnSpc>
                <a:spcPts val="2007"/>
              </a:lnSpc>
            </a:pPr>
            <a:r>
              <a:rPr lang="en-US" sz="1433">
                <a:solidFill>
                  <a:srgbClr val="000000"/>
                </a:solidFill>
                <a:latin typeface="Clear Sans"/>
                <a:ea typeface="Clear Sans"/>
                <a:cs typeface="Clear Sans"/>
                <a:sym typeface="Clear Sans"/>
              </a:rPr>
              <a:t>They publish content 8 times per month.</a:t>
            </a:r>
          </a:p>
          <a:p>
            <a:pPr algn="l">
              <a:lnSpc>
                <a:spcPts val="1873"/>
              </a:lnSpc>
            </a:pPr>
            <a:r>
              <a:rPr lang="en-US" sz="1338">
                <a:solidFill>
                  <a:srgbClr val="000000"/>
                </a:solidFill>
                <a:latin typeface="Clear Sans"/>
                <a:ea typeface="Clear Sans"/>
                <a:cs typeface="Clear Sans"/>
                <a:sym typeface="Clear Sans"/>
              </a:rPr>
              <a:t>They using engagement content</a:t>
            </a:r>
          </a:p>
          <a:p>
            <a:pPr algn="l">
              <a:lnSpc>
                <a:spcPts val="2007"/>
              </a:lnSpc>
            </a:pPr>
            <a:r>
              <a:rPr lang="en-US" sz="1433">
                <a:solidFill>
                  <a:srgbClr val="000000"/>
                </a:solidFill>
                <a:latin typeface="Clear Sans"/>
                <a:ea typeface="Clear Sans"/>
                <a:cs typeface="Clear Sans"/>
                <a:sym typeface="Clear Sans"/>
              </a:rPr>
              <a:t>C</a:t>
            </a:r>
            <a:r>
              <a:rPr lang="en-US" sz="1433">
                <a:solidFill>
                  <a:srgbClr val="000000"/>
                </a:solidFill>
                <a:latin typeface="Clear Sans"/>
                <a:ea typeface="Clear Sans"/>
                <a:cs typeface="Clear Sans"/>
                <a:sym typeface="Clear Sans"/>
              </a:rPr>
              <a:t>hannels: facebook, instagram, website, tiktok</a:t>
            </a:r>
          </a:p>
          <a:p>
            <a:pPr algn="l">
              <a:lnSpc>
                <a:spcPts val="2007"/>
              </a:lnSpc>
            </a:pPr>
            <a:r>
              <a:rPr lang="en-US" sz="1433">
                <a:solidFill>
                  <a:srgbClr val="000000"/>
                </a:solidFill>
                <a:latin typeface="Clear Sans"/>
                <a:ea typeface="Clear Sans"/>
                <a:cs typeface="Clear Sans"/>
                <a:sym typeface="Clear Sans"/>
              </a:rPr>
              <a:t>Encouraging tone</a:t>
            </a:r>
          </a:p>
          <a:p>
            <a:pPr algn="l">
              <a:lnSpc>
                <a:spcPts val="2676"/>
              </a:lnSpc>
            </a:pPr>
          </a:p>
        </p:txBody>
      </p:sp>
      <p:sp>
        <p:nvSpPr>
          <p:cNvPr name="TextBox 68" id="68"/>
          <p:cNvSpPr txBox="true"/>
          <p:nvPr/>
        </p:nvSpPr>
        <p:spPr>
          <a:xfrm rot="0">
            <a:off x="4407439" y="8303407"/>
            <a:ext cx="2458969" cy="1455420"/>
          </a:xfrm>
          <a:prstGeom prst="rect">
            <a:avLst/>
          </a:prstGeom>
        </p:spPr>
        <p:txBody>
          <a:bodyPr anchor="t" rtlCol="false" tIns="0" lIns="0" bIns="0" rIns="0">
            <a:spAutoFit/>
          </a:bodyPr>
          <a:lstStyle/>
          <a:p>
            <a:pPr algn="l">
              <a:lnSpc>
                <a:spcPts val="1679"/>
              </a:lnSpc>
            </a:pPr>
            <a:r>
              <a:rPr lang="en-US" sz="1200">
                <a:solidFill>
                  <a:srgbClr val="000000"/>
                </a:solidFill>
                <a:latin typeface="Clear Sans"/>
                <a:ea typeface="Clear Sans"/>
                <a:cs typeface="Clear Sans"/>
                <a:sym typeface="Clear Sans"/>
              </a:rPr>
              <a:t>They post 10 times per month</a:t>
            </a:r>
          </a:p>
          <a:p>
            <a:pPr algn="l">
              <a:lnSpc>
                <a:spcPts val="1679"/>
              </a:lnSpc>
            </a:pPr>
            <a:r>
              <a:rPr lang="en-US" sz="1200">
                <a:solidFill>
                  <a:srgbClr val="000000"/>
                </a:solidFill>
                <a:latin typeface="Clear Sans"/>
                <a:ea typeface="Clear Sans"/>
                <a:cs typeface="Clear Sans"/>
                <a:sym typeface="Clear Sans"/>
              </a:rPr>
              <a:t>They using branding content </a:t>
            </a:r>
          </a:p>
          <a:p>
            <a:pPr algn="l">
              <a:lnSpc>
                <a:spcPts val="1679"/>
              </a:lnSpc>
            </a:pPr>
            <a:r>
              <a:rPr lang="en-US" sz="1200">
                <a:solidFill>
                  <a:srgbClr val="000000"/>
                </a:solidFill>
                <a:latin typeface="Clear Sans"/>
                <a:ea typeface="Clear Sans"/>
                <a:cs typeface="Clear Sans"/>
                <a:sym typeface="Clear Sans"/>
              </a:rPr>
              <a:t>Unspecified tone of voice</a:t>
            </a:r>
          </a:p>
          <a:p>
            <a:pPr algn="l">
              <a:lnSpc>
                <a:spcPts val="1679"/>
              </a:lnSpc>
            </a:pPr>
            <a:r>
              <a:rPr lang="en-US" sz="1200">
                <a:solidFill>
                  <a:srgbClr val="000000"/>
                </a:solidFill>
                <a:latin typeface="Clear Sans"/>
                <a:ea typeface="Clear Sans"/>
                <a:cs typeface="Clear Sans"/>
                <a:sym typeface="Clear Sans"/>
              </a:rPr>
              <a:t>Channels: facebook, insagram</a:t>
            </a:r>
          </a:p>
          <a:p>
            <a:pPr algn="l">
              <a:lnSpc>
                <a:spcPts val="1679"/>
              </a:lnSpc>
            </a:pPr>
          </a:p>
          <a:p>
            <a:pPr algn="l">
              <a:lnSpc>
                <a:spcPts val="1679"/>
              </a:lnSpc>
            </a:pPr>
          </a:p>
          <a:p>
            <a:pPr algn="l">
              <a:lnSpc>
                <a:spcPts val="1679"/>
              </a:lnSpc>
            </a:pPr>
          </a:p>
        </p:txBody>
      </p:sp>
      <p:sp>
        <p:nvSpPr>
          <p:cNvPr name="TextBox 69" id="69"/>
          <p:cNvSpPr txBox="true"/>
          <p:nvPr/>
        </p:nvSpPr>
        <p:spPr>
          <a:xfrm rot="0">
            <a:off x="7828593" y="3742640"/>
            <a:ext cx="2458969" cy="61722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F4F8FF"/>
                </a:solidFill>
                <a:latin typeface="Clear Sans"/>
                <a:ea typeface="Clear Sans"/>
                <a:cs typeface="Clear Sans"/>
                <a:sym typeface="Clear Sans"/>
              </a:rPr>
              <a:t>Write here</a:t>
            </a:r>
          </a:p>
          <a:p>
            <a:pPr algn="l">
              <a:lnSpc>
                <a:spcPts val="1679"/>
              </a:lnSpc>
            </a:pPr>
          </a:p>
          <a:p>
            <a:pPr algn="l">
              <a:lnSpc>
                <a:spcPts val="1679"/>
              </a:lnSpc>
            </a:pPr>
          </a:p>
        </p:txBody>
      </p:sp>
      <p:sp>
        <p:nvSpPr>
          <p:cNvPr name="TextBox 70" id="70"/>
          <p:cNvSpPr txBox="true"/>
          <p:nvPr/>
        </p:nvSpPr>
        <p:spPr>
          <a:xfrm rot="0">
            <a:off x="7801360" y="8248730"/>
            <a:ext cx="2458969" cy="1009650"/>
          </a:xfrm>
          <a:prstGeom prst="rect">
            <a:avLst/>
          </a:prstGeom>
        </p:spPr>
        <p:txBody>
          <a:bodyPr anchor="t" rtlCol="false" tIns="0" lIns="0" bIns="0" rIns="0">
            <a:spAutoFit/>
          </a:bodyPr>
          <a:lstStyle/>
          <a:p>
            <a:pPr algn="l">
              <a:lnSpc>
                <a:spcPts val="2099"/>
              </a:lnSpc>
            </a:pPr>
            <a:r>
              <a:rPr lang="en-US" sz="1499">
                <a:solidFill>
                  <a:srgbClr val="000000"/>
                </a:solidFill>
                <a:latin typeface="Clear Sans"/>
                <a:ea typeface="Clear Sans"/>
                <a:cs typeface="Clear Sans"/>
                <a:sym typeface="Clear Sans"/>
              </a:rPr>
              <a:t>High quality videos</a:t>
            </a:r>
          </a:p>
          <a:p>
            <a:pPr algn="l">
              <a:lnSpc>
                <a:spcPts val="2099"/>
              </a:lnSpc>
            </a:pPr>
            <a:r>
              <a:rPr lang="en-US" sz="1499">
                <a:solidFill>
                  <a:srgbClr val="000000"/>
                </a:solidFill>
                <a:latin typeface="Clear Sans"/>
                <a:ea typeface="Clear Sans"/>
                <a:cs typeface="Clear Sans"/>
                <a:sym typeface="Clear Sans"/>
              </a:rPr>
              <a:t>They organize interactive events.</a:t>
            </a:r>
          </a:p>
          <a:p>
            <a:pPr algn="l">
              <a:lnSpc>
                <a:spcPts val="2099"/>
              </a:lnSpc>
            </a:pPr>
          </a:p>
        </p:txBody>
      </p:sp>
      <p:sp>
        <p:nvSpPr>
          <p:cNvPr name="TextBox 71" id="71"/>
          <p:cNvSpPr txBox="true"/>
          <p:nvPr/>
        </p:nvSpPr>
        <p:spPr>
          <a:xfrm rot="0">
            <a:off x="11114533" y="2462948"/>
            <a:ext cx="2672719" cy="500380"/>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FFFF"/>
                </a:solidFill>
                <a:latin typeface="Brice SemiExpanded Bold"/>
                <a:ea typeface="Brice SemiExpanded Bold"/>
                <a:cs typeface="Brice SemiExpanded Bold"/>
                <a:sym typeface="Brice SemiExpanded Bold"/>
              </a:rPr>
              <a:t>Weakness</a:t>
            </a:r>
          </a:p>
        </p:txBody>
      </p:sp>
      <p:sp>
        <p:nvSpPr>
          <p:cNvPr name="TextBox 72" id="72"/>
          <p:cNvSpPr txBox="true"/>
          <p:nvPr/>
        </p:nvSpPr>
        <p:spPr>
          <a:xfrm rot="0">
            <a:off x="14616007" y="3355975"/>
            <a:ext cx="2458969" cy="1787525"/>
          </a:xfrm>
          <a:prstGeom prst="rect">
            <a:avLst/>
          </a:prstGeom>
        </p:spPr>
        <p:txBody>
          <a:bodyPr anchor="t" rtlCol="false" tIns="0" lIns="0" bIns="0" rIns="0">
            <a:spAutoFit/>
          </a:bodyPr>
          <a:lstStyle/>
          <a:p>
            <a:pPr algn="l">
              <a:lnSpc>
                <a:spcPts val="1819"/>
              </a:lnSpc>
            </a:pPr>
            <a:r>
              <a:rPr lang="en-US" sz="1299">
                <a:solidFill>
                  <a:srgbClr val="000000"/>
                </a:solidFill>
                <a:latin typeface="Clear Sans"/>
                <a:ea typeface="Clear Sans"/>
                <a:cs typeface="Clear Sans"/>
                <a:sym typeface="Clear Sans"/>
              </a:rPr>
              <a:t>We are facing a decline in our academy's page engagement and a lack of interaction due to the discontinuation of new content uploads over the past two years.</a:t>
            </a:r>
          </a:p>
          <a:p>
            <a:pPr algn="l">
              <a:lnSpc>
                <a:spcPts val="1679"/>
              </a:lnSpc>
            </a:pPr>
          </a:p>
          <a:p>
            <a:pPr algn="l">
              <a:lnSpc>
                <a:spcPts val="1679"/>
              </a:lnSpc>
            </a:pPr>
          </a:p>
        </p:txBody>
      </p:sp>
      <p:sp>
        <p:nvSpPr>
          <p:cNvPr name="TextBox 73" id="73"/>
          <p:cNvSpPr txBox="true"/>
          <p:nvPr/>
        </p:nvSpPr>
        <p:spPr>
          <a:xfrm rot="0">
            <a:off x="11054189" y="5055294"/>
            <a:ext cx="2971268" cy="1169035"/>
          </a:xfrm>
          <a:prstGeom prst="rect">
            <a:avLst/>
          </a:prstGeom>
        </p:spPr>
        <p:txBody>
          <a:bodyPr anchor="t" rtlCol="false" tIns="0" lIns="0" bIns="0" rIns="0">
            <a:spAutoFit/>
          </a:bodyPr>
          <a:lstStyle/>
          <a:p>
            <a:pPr algn="l">
              <a:lnSpc>
                <a:spcPts val="2449"/>
              </a:lnSpc>
            </a:pPr>
            <a:r>
              <a:rPr lang="en-US" sz="1749">
                <a:solidFill>
                  <a:srgbClr val="000000"/>
                </a:solidFill>
                <a:latin typeface="Clear Sans"/>
                <a:ea typeface="Clear Sans"/>
                <a:cs typeface="Clear Sans"/>
                <a:sym typeface="Clear Sans"/>
              </a:rPr>
              <a:t>They using English instead of Arabic.</a:t>
            </a:r>
          </a:p>
          <a:p>
            <a:pPr algn="l">
              <a:lnSpc>
                <a:spcPts val="2449"/>
              </a:lnSpc>
            </a:pPr>
            <a:r>
              <a:rPr lang="en-US" sz="1749">
                <a:solidFill>
                  <a:srgbClr val="000000"/>
                </a:solidFill>
                <a:latin typeface="Clear Sans"/>
                <a:ea typeface="Clear Sans"/>
                <a:cs typeface="Clear Sans"/>
                <a:sym typeface="Clear Sans"/>
              </a:rPr>
              <a:t>not consistent designs.</a:t>
            </a:r>
          </a:p>
          <a:p>
            <a:pPr algn="l">
              <a:lnSpc>
                <a:spcPts val="2030"/>
              </a:lnSpc>
            </a:pPr>
          </a:p>
        </p:txBody>
      </p:sp>
      <p:sp>
        <p:nvSpPr>
          <p:cNvPr name="TextBox 74" id="74"/>
          <p:cNvSpPr txBox="true"/>
          <p:nvPr/>
        </p:nvSpPr>
        <p:spPr>
          <a:xfrm rot="0">
            <a:off x="11054189" y="6662316"/>
            <a:ext cx="2626188" cy="1369527"/>
          </a:xfrm>
          <a:prstGeom prst="rect">
            <a:avLst/>
          </a:prstGeom>
        </p:spPr>
        <p:txBody>
          <a:bodyPr anchor="t" rtlCol="false" tIns="0" lIns="0" bIns="0" rIns="0">
            <a:spAutoFit/>
          </a:bodyPr>
          <a:lstStyle/>
          <a:p>
            <a:pPr algn="l">
              <a:lnSpc>
                <a:spcPts val="2214"/>
              </a:lnSpc>
            </a:pPr>
            <a:r>
              <a:rPr lang="en-US" sz="1581">
                <a:solidFill>
                  <a:srgbClr val="000000"/>
                </a:solidFill>
                <a:latin typeface="Clear Sans"/>
                <a:ea typeface="Clear Sans"/>
                <a:cs typeface="Clear Sans"/>
                <a:sym typeface="Clear Sans"/>
              </a:rPr>
              <a:t>They need to focus on their academy's Facebook page. Instead of coach personal page.</a:t>
            </a:r>
          </a:p>
          <a:p>
            <a:pPr algn="l">
              <a:lnSpc>
                <a:spcPts val="2214"/>
              </a:lnSpc>
            </a:pPr>
          </a:p>
        </p:txBody>
      </p:sp>
      <p:sp>
        <p:nvSpPr>
          <p:cNvPr name="TextBox 75" id="75"/>
          <p:cNvSpPr txBox="true"/>
          <p:nvPr/>
        </p:nvSpPr>
        <p:spPr>
          <a:xfrm rot="0">
            <a:off x="11221408" y="8303407"/>
            <a:ext cx="2458969" cy="1009650"/>
          </a:xfrm>
          <a:prstGeom prst="rect">
            <a:avLst/>
          </a:prstGeom>
        </p:spPr>
        <p:txBody>
          <a:bodyPr anchor="t" rtlCol="false" tIns="0" lIns="0" bIns="0" rIns="0">
            <a:spAutoFit/>
          </a:bodyPr>
          <a:lstStyle/>
          <a:p>
            <a:pPr algn="l">
              <a:lnSpc>
                <a:spcPts val="2099"/>
              </a:lnSpc>
            </a:pPr>
            <a:r>
              <a:rPr lang="en-US" sz="1499">
                <a:solidFill>
                  <a:srgbClr val="000000"/>
                </a:solidFill>
                <a:latin typeface="Clear Sans"/>
                <a:ea typeface="Clear Sans"/>
                <a:cs typeface="Clear Sans"/>
                <a:sym typeface="Clear Sans"/>
              </a:rPr>
              <a:t>Weak strategy</a:t>
            </a:r>
          </a:p>
          <a:p>
            <a:pPr algn="l">
              <a:lnSpc>
                <a:spcPts val="2099"/>
              </a:lnSpc>
            </a:pPr>
            <a:r>
              <a:rPr lang="en-US" sz="1499">
                <a:solidFill>
                  <a:srgbClr val="000000"/>
                </a:solidFill>
                <a:latin typeface="Clear Sans"/>
                <a:ea typeface="Clear Sans"/>
                <a:cs typeface="Clear Sans"/>
                <a:sym typeface="Clear Sans"/>
              </a:rPr>
              <a:t>The content is full of filler words</a:t>
            </a:r>
          </a:p>
          <a:p>
            <a:pPr algn="l">
              <a:lnSpc>
                <a:spcPts val="2099"/>
              </a:lnSpc>
            </a:pPr>
          </a:p>
        </p:txBody>
      </p:sp>
      <p:sp>
        <p:nvSpPr>
          <p:cNvPr name="TextBox 76" id="76"/>
          <p:cNvSpPr txBox="true"/>
          <p:nvPr/>
        </p:nvSpPr>
        <p:spPr>
          <a:xfrm rot="0">
            <a:off x="14564034" y="2462948"/>
            <a:ext cx="2672719" cy="500380"/>
          </a:xfrm>
          <a:prstGeom prst="rect">
            <a:avLst/>
          </a:prstGeom>
        </p:spPr>
        <p:txBody>
          <a:bodyPr anchor="t" rtlCol="false" tIns="0" lIns="0" bIns="0" rIns="0">
            <a:spAutoFit/>
          </a:bodyPr>
          <a:lstStyle/>
          <a:p>
            <a:pPr algn="ctr" marL="0" indent="0" lvl="0">
              <a:lnSpc>
                <a:spcPts val="3919"/>
              </a:lnSpc>
              <a:spcBef>
                <a:spcPct val="0"/>
              </a:spcBef>
            </a:pPr>
            <a:r>
              <a:rPr lang="en-US" sz="2799" strike="noStrike" u="none">
                <a:solidFill>
                  <a:srgbClr val="FFFFFF"/>
                </a:solidFill>
                <a:latin typeface="Brice SemiExpanded"/>
                <a:ea typeface="Brice SemiExpanded"/>
                <a:cs typeface="Brice SemiExpanded"/>
                <a:sym typeface="Brice SemiExpanded"/>
              </a:rPr>
              <a:t>Notes</a:t>
            </a:r>
          </a:p>
        </p:txBody>
      </p:sp>
      <p:sp>
        <p:nvSpPr>
          <p:cNvPr name="TextBox 77" id="77"/>
          <p:cNvSpPr txBox="true"/>
          <p:nvPr/>
        </p:nvSpPr>
        <p:spPr>
          <a:xfrm rot="0">
            <a:off x="14473132" y="4894964"/>
            <a:ext cx="2842149" cy="1590497"/>
          </a:xfrm>
          <a:prstGeom prst="rect">
            <a:avLst/>
          </a:prstGeom>
        </p:spPr>
        <p:txBody>
          <a:bodyPr anchor="t" rtlCol="false" tIns="0" lIns="0" bIns="0" rIns="0">
            <a:spAutoFit/>
          </a:bodyPr>
          <a:lstStyle/>
          <a:p>
            <a:pPr algn="l">
              <a:lnSpc>
                <a:spcPts val="2109"/>
              </a:lnSpc>
            </a:pPr>
            <a:r>
              <a:rPr lang="en-US" sz="1507">
                <a:solidFill>
                  <a:srgbClr val="000000"/>
                </a:solidFill>
                <a:latin typeface="Clear Sans"/>
                <a:ea typeface="Clear Sans"/>
                <a:cs typeface="Clear Sans"/>
                <a:sym typeface="Clear Sans"/>
              </a:rPr>
              <a:t>They should pay more attention to unified designs, increasing use of Arabic language, and do more educational and interactive content.</a:t>
            </a:r>
          </a:p>
          <a:p>
            <a:pPr algn="l">
              <a:lnSpc>
                <a:spcPts val="2109"/>
              </a:lnSpc>
            </a:pPr>
          </a:p>
        </p:txBody>
      </p:sp>
      <p:sp>
        <p:nvSpPr>
          <p:cNvPr name="TextBox 78" id="78"/>
          <p:cNvSpPr txBox="true"/>
          <p:nvPr/>
        </p:nvSpPr>
        <p:spPr>
          <a:xfrm rot="0">
            <a:off x="14564034" y="6702695"/>
            <a:ext cx="2458969" cy="871220"/>
          </a:xfrm>
          <a:prstGeom prst="rect">
            <a:avLst/>
          </a:prstGeom>
        </p:spPr>
        <p:txBody>
          <a:bodyPr anchor="t" rtlCol="false" tIns="0" lIns="0" bIns="0" rIns="0">
            <a:spAutoFit/>
          </a:bodyPr>
          <a:lstStyle/>
          <a:p>
            <a:pPr algn="l">
              <a:lnSpc>
                <a:spcPts val="2379"/>
              </a:lnSpc>
            </a:pPr>
            <a:r>
              <a:rPr lang="en-US" sz="1699">
                <a:solidFill>
                  <a:srgbClr val="000000"/>
                </a:solidFill>
                <a:latin typeface="Clear Sans"/>
                <a:ea typeface="Clear Sans"/>
                <a:cs typeface="Clear Sans"/>
                <a:sym typeface="Clear Sans"/>
              </a:rPr>
              <a:t>Their trainees won medals in various competitions.</a:t>
            </a:r>
          </a:p>
        </p:txBody>
      </p:sp>
      <p:sp>
        <p:nvSpPr>
          <p:cNvPr name="TextBox 79" id="79"/>
          <p:cNvSpPr txBox="true"/>
          <p:nvPr/>
        </p:nvSpPr>
        <p:spPr>
          <a:xfrm rot="0">
            <a:off x="14670910" y="8303407"/>
            <a:ext cx="2458969" cy="1175385"/>
          </a:xfrm>
          <a:prstGeom prst="rect">
            <a:avLst/>
          </a:prstGeom>
        </p:spPr>
        <p:txBody>
          <a:bodyPr anchor="t" rtlCol="false" tIns="0" lIns="0" bIns="0" rIns="0">
            <a:spAutoFit/>
          </a:bodyPr>
          <a:lstStyle/>
          <a:p>
            <a:pPr algn="l">
              <a:lnSpc>
                <a:spcPts val="2099"/>
              </a:lnSpc>
            </a:pPr>
            <a:r>
              <a:rPr lang="en-US" sz="1499">
                <a:solidFill>
                  <a:srgbClr val="000000"/>
                </a:solidFill>
                <a:latin typeface="Clear Sans"/>
                <a:ea typeface="Clear Sans"/>
                <a:cs typeface="Clear Sans"/>
                <a:sym typeface="Clear Sans"/>
              </a:rPr>
              <a:t>The writing could be more streamlined</a:t>
            </a:r>
          </a:p>
          <a:p>
            <a:pPr algn="l">
              <a:lnSpc>
                <a:spcPts val="2099"/>
              </a:lnSpc>
            </a:pPr>
            <a:r>
              <a:rPr lang="en-US" sz="1499">
                <a:solidFill>
                  <a:srgbClr val="000000"/>
                </a:solidFill>
                <a:latin typeface="Clear Sans"/>
                <a:ea typeface="Clear Sans"/>
                <a:cs typeface="Clear Sans"/>
                <a:sym typeface="Clear Sans"/>
              </a:rPr>
              <a:t>Use consistent designs</a:t>
            </a:r>
          </a:p>
          <a:p>
            <a:pPr algn="l">
              <a:lnSpc>
                <a:spcPts val="1679"/>
              </a:lnSpc>
            </a:pPr>
          </a:p>
          <a:p>
            <a:pPr algn="l">
              <a:lnSpc>
                <a:spcPts val="1679"/>
              </a:lnSpc>
            </a:pPr>
          </a:p>
        </p:txBody>
      </p:sp>
      <p:sp>
        <p:nvSpPr>
          <p:cNvPr name="TextBox 80" id="80"/>
          <p:cNvSpPr txBox="true"/>
          <p:nvPr/>
        </p:nvSpPr>
        <p:spPr>
          <a:xfrm rot="0">
            <a:off x="1523460" y="3751348"/>
            <a:ext cx="1972387" cy="358775"/>
          </a:xfrm>
          <a:prstGeom prst="rect">
            <a:avLst/>
          </a:prstGeom>
        </p:spPr>
        <p:txBody>
          <a:bodyPr anchor="t" rtlCol="false" tIns="0" lIns="0" bIns="0" rIns="0">
            <a:spAutoFit/>
          </a:bodyPr>
          <a:lstStyle/>
          <a:p>
            <a:pPr algn="ctr">
              <a:lnSpc>
                <a:spcPts val="2800"/>
              </a:lnSpc>
              <a:spcBef>
                <a:spcPct val="0"/>
              </a:spcBef>
            </a:pPr>
            <a:r>
              <a:rPr lang="en-US" sz="2000">
                <a:solidFill>
                  <a:srgbClr val="F8F8F8"/>
                </a:solidFill>
                <a:latin typeface="Brice SemiExpanded Bold"/>
                <a:ea typeface="Brice SemiExpanded Bold"/>
                <a:cs typeface="Brice SemiExpanded Bold"/>
                <a:sym typeface="Brice SemiExpanded Bold"/>
              </a:rPr>
              <a:t>skatezone</a:t>
            </a:r>
          </a:p>
        </p:txBody>
      </p:sp>
      <p:sp>
        <p:nvSpPr>
          <p:cNvPr name="TextBox 81" id="81"/>
          <p:cNvSpPr txBox="true"/>
          <p:nvPr/>
        </p:nvSpPr>
        <p:spPr>
          <a:xfrm rot="0">
            <a:off x="4508277" y="2494063"/>
            <a:ext cx="2205038" cy="438150"/>
          </a:xfrm>
          <a:prstGeom prst="rect">
            <a:avLst/>
          </a:prstGeom>
        </p:spPr>
        <p:txBody>
          <a:bodyPr anchor="t" rtlCol="false" tIns="0" lIns="0" bIns="0" rIns="0">
            <a:spAutoFit/>
          </a:bodyPr>
          <a:lstStyle/>
          <a:p>
            <a:pPr algn="ctr">
              <a:lnSpc>
                <a:spcPts val="3359"/>
              </a:lnSpc>
              <a:spcBef>
                <a:spcPct val="0"/>
              </a:spcBef>
            </a:pPr>
            <a:r>
              <a:rPr lang="en-US" sz="2799" spc="83">
                <a:solidFill>
                  <a:srgbClr val="FFFFFF"/>
                </a:solidFill>
                <a:latin typeface="Brice SemiExpanded Bold"/>
                <a:ea typeface="Brice SemiExpanded Bold"/>
                <a:cs typeface="Brice SemiExpanded Bold"/>
                <a:sym typeface="Brice SemiExpanded Bold"/>
              </a:rPr>
              <a:t>Strategy </a:t>
            </a:r>
          </a:p>
        </p:txBody>
      </p:sp>
      <p:sp>
        <p:nvSpPr>
          <p:cNvPr name="TextBox 82" id="82"/>
          <p:cNvSpPr txBox="true"/>
          <p:nvPr/>
        </p:nvSpPr>
        <p:spPr>
          <a:xfrm rot="0">
            <a:off x="7919545" y="2494063"/>
            <a:ext cx="2222599" cy="438150"/>
          </a:xfrm>
          <a:prstGeom prst="rect">
            <a:avLst/>
          </a:prstGeom>
        </p:spPr>
        <p:txBody>
          <a:bodyPr anchor="t" rtlCol="false" tIns="0" lIns="0" bIns="0" rIns="0">
            <a:spAutoFit/>
          </a:bodyPr>
          <a:lstStyle/>
          <a:p>
            <a:pPr algn="ctr">
              <a:lnSpc>
                <a:spcPts val="3359"/>
              </a:lnSpc>
              <a:spcBef>
                <a:spcPct val="0"/>
              </a:spcBef>
            </a:pPr>
            <a:r>
              <a:rPr lang="en-US" sz="2799" spc="83">
                <a:solidFill>
                  <a:srgbClr val="FFFFFF"/>
                </a:solidFill>
                <a:latin typeface="Brice SemiExpanded Bold"/>
                <a:ea typeface="Brice SemiExpanded Bold"/>
                <a:cs typeface="Brice SemiExpanded Bold"/>
                <a:sym typeface="Brice SemiExpanded Bold"/>
              </a:rPr>
              <a:t>Strength </a:t>
            </a:r>
          </a:p>
        </p:txBody>
      </p:sp>
      <p:sp>
        <p:nvSpPr>
          <p:cNvPr name="TextBox 83" id="83"/>
          <p:cNvSpPr txBox="true"/>
          <p:nvPr/>
        </p:nvSpPr>
        <p:spPr>
          <a:xfrm rot="0">
            <a:off x="7801360" y="3362325"/>
            <a:ext cx="2458969" cy="1781175"/>
          </a:xfrm>
          <a:prstGeom prst="rect">
            <a:avLst/>
          </a:prstGeom>
        </p:spPr>
        <p:txBody>
          <a:bodyPr anchor="t" rtlCol="false" tIns="0" lIns="0" bIns="0" rIns="0">
            <a:spAutoFit/>
          </a:bodyPr>
          <a:lstStyle/>
          <a:p>
            <a:pPr algn="l">
              <a:lnSpc>
                <a:spcPts val="2099"/>
              </a:lnSpc>
            </a:pPr>
            <a:r>
              <a:rPr lang="en-US" sz="1499">
                <a:solidFill>
                  <a:srgbClr val="000000"/>
                </a:solidFill>
                <a:latin typeface="Clear Sans"/>
                <a:ea typeface="Clear Sans"/>
                <a:cs typeface="Clear Sans"/>
                <a:sym typeface="Clear Sans"/>
              </a:rPr>
              <a:t>Private training environment for girls with a female coach.</a:t>
            </a:r>
            <a:r>
              <a:rPr lang="en-US" sz="1499">
                <a:solidFill>
                  <a:srgbClr val="000000"/>
                </a:solidFill>
                <a:latin typeface="Clear Sans"/>
                <a:ea typeface="Clear Sans"/>
                <a:cs typeface="Clear Sans"/>
                <a:sym typeface="Clear Sans"/>
              </a:rPr>
              <a:t> </a:t>
            </a:r>
          </a:p>
          <a:p>
            <a:pPr algn="l">
              <a:lnSpc>
                <a:spcPts val="2099"/>
              </a:lnSpc>
            </a:pPr>
            <a:r>
              <a:rPr lang="en-US" sz="1499">
                <a:solidFill>
                  <a:srgbClr val="000000"/>
                </a:solidFill>
                <a:latin typeface="Clear Sans"/>
                <a:ea typeface="Clear Sans"/>
                <a:cs typeface="Clear Sans"/>
                <a:sym typeface="Clear Sans"/>
              </a:rPr>
              <a:t>Specialized coach available for injury cases. </a:t>
            </a:r>
          </a:p>
          <a:p>
            <a:pPr algn="l">
              <a:lnSpc>
                <a:spcPts val="2099"/>
              </a:lnSpc>
            </a:pPr>
          </a:p>
          <a:p>
            <a:pPr algn="l">
              <a:lnSpc>
                <a:spcPts val="2099"/>
              </a:lnSpc>
            </a:pPr>
          </a:p>
        </p:txBody>
      </p:sp>
      <p:sp>
        <p:nvSpPr>
          <p:cNvPr name="TextBox 84" id="84"/>
          <p:cNvSpPr txBox="true"/>
          <p:nvPr/>
        </p:nvSpPr>
        <p:spPr>
          <a:xfrm rot="0">
            <a:off x="7828593" y="4894964"/>
            <a:ext cx="2569674" cy="1602883"/>
          </a:xfrm>
          <a:prstGeom prst="rect">
            <a:avLst/>
          </a:prstGeom>
        </p:spPr>
        <p:txBody>
          <a:bodyPr anchor="t" rtlCol="false" tIns="0" lIns="0" bIns="0" rIns="0">
            <a:spAutoFit/>
          </a:bodyPr>
          <a:lstStyle/>
          <a:p>
            <a:pPr algn="l">
              <a:lnSpc>
                <a:spcPts val="2155"/>
              </a:lnSpc>
            </a:pPr>
            <a:r>
              <a:rPr lang="en-US" sz="1539">
                <a:solidFill>
                  <a:srgbClr val="000000"/>
                </a:solidFill>
                <a:latin typeface="Clear Sans"/>
                <a:ea typeface="Clear Sans"/>
                <a:cs typeface="Clear Sans"/>
                <a:sym typeface="Clear Sans"/>
              </a:rPr>
              <a:t>They post regularly. </a:t>
            </a:r>
            <a:r>
              <a:rPr lang="en-US" sz="1539">
                <a:solidFill>
                  <a:srgbClr val="000000"/>
                </a:solidFill>
                <a:latin typeface="Clear Sans"/>
                <a:ea typeface="Clear Sans"/>
                <a:cs typeface="Clear Sans"/>
                <a:sym typeface="Clear Sans"/>
              </a:rPr>
              <a:t>participate in international competitions.</a:t>
            </a:r>
          </a:p>
          <a:p>
            <a:pPr algn="l">
              <a:lnSpc>
                <a:spcPts val="2155"/>
              </a:lnSpc>
            </a:pPr>
            <a:r>
              <a:rPr lang="en-US" sz="1539">
                <a:solidFill>
                  <a:srgbClr val="000000"/>
                </a:solidFill>
                <a:latin typeface="Clear Sans"/>
                <a:ea typeface="Clear Sans"/>
                <a:cs typeface="Clear Sans"/>
                <a:sym typeface="Clear Sans"/>
              </a:rPr>
              <a:t>They have a branch in Cairo. provide high-quality content.</a:t>
            </a:r>
          </a:p>
          <a:p>
            <a:pPr algn="l">
              <a:lnSpc>
                <a:spcPts val="2155"/>
              </a:lnSpc>
            </a:pPr>
          </a:p>
        </p:txBody>
      </p:sp>
      <p:sp>
        <p:nvSpPr>
          <p:cNvPr name="TextBox 85" id="85"/>
          <p:cNvSpPr txBox="true"/>
          <p:nvPr/>
        </p:nvSpPr>
        <p:spPr>
          <a:xfrm rot="0">
            <a:off x="7523156" y="6653994"/>
            <a:ext cx="3015377" cy="1009650"/>
          </a:xfrm>
          <a:prstGeom prst="rect">
            <a:avLst/>
          </a:prstGeom>
        </p:spPr>
        <p:txBody>
          <a:bodyPr anchor="t" rtlCol="false" tIns="0" lIns="0" bIns="0" rIns="0">
            <a:spAutoFit/>
          </a:bodyPr>
          <a:lstStyle/>
          <a:p>
            <a:pPr algn="l">
              <a:lnSpc>
                <a:spcPts val="2099"/>
              </a:lnSpc>
            </a:pPr>
            <a:r>
              <a:rPr lang="en-US" sz="1499">
                <a:solidFill>
                  <a:srgbClr val="000000"/>
                </a:solidFill>
                <a:latin typeface="Clear Sans"/>
                <a:ea typeface="Clear Sans"/>
                <a:cs typeface="Clear Sans"/>
                <a:sym typeface="Clear Sans"/>
              </a:rPr>
              <a:t>They use Engaging writing style.</a:t>
            </a:r>
          </a:p>
          <a:p>
            <a:pPr algn="l">
              <a:lnSpc>
                <a:spcPts val="2099"/>
              </a:lnSpc>
            </a:pPr>
            <a:r>
              <a:rPr lang="en-US" sz="1499">
                <a:solidFill>
                  <a:srgbClr val="000000"/>
                </a:solidFill>
                <a:latin typeface="Clear Sans"/>
                <a:ea typeface="Clear Sans"/>
                <a:cs typeface="Clear Sans"/>
                <a:sym typeface="Clear Sans"/>
              </a:rPr>
              <a:t>They have consistent designs.</a:t>
            </a:r>
          </a:p>
          <a:p>
            <a:pPr algn="l">
              <a:lnSpc>
                <a:spcPts val="2099"/>
              </a:lnSpc>
            </a:pPr>
            <a:r>
              <a:rPr lang="en-US" sz="1499">
                <a:solidFill>
                  <a:srgbClr val="000000"/>
                </a:solidFill>
                <a:latin typeface="Clear Sans"/>
                <a:ea typeface="Clear Sans"/>
                <a:cs typeface="Clear Sans"/>
                <a:sym typeface="Clear Sans"/>
              </a:rPr>
              <a:t>They organize interactive competitions.</a:t>
            </a:r>
          </a:p>
        </p:txBody>
      </p:sp>
      <p:sp>
        <p:nvSpPr>
          <p:cNvPr name="TextBox 86" id="86"/>
          <p:cNvSpPr txBox="true"/>
          <p:nvPr/>
        </p:nvSpPr>
        <p:spPr>
          <a:xfrm rot="0">
            <a:off x="11120864" y="3309678"/>
            <a:ext cx="2458969" cy="1726565"/>
          </a:xfrm>
          <a:prstGeom prst="rect">
            <a:avLst/>
          </a:prstGeom>
        </p:spPr>
        <p:txBody>
          <a:bodyPr anchor="t" rtlCol="false" tIns="0" lIns="0" bIns="0" rIns="0">
            <a:spAutoFit/>
          </a:bodyPr>
          <a:lstStyle/>
          <a:p>
            <a:pPr algn="l">
              <a:lnSpc>
                <a:spcPts val="1959"/>
              </a:lnSpc>
            </a:pPr>
            <a:r>
              <a:rPr lang="en-US" sz="1399">
                <a:solidFill>
                  <a:srgbClr val="000000"/>
                </a:solidFill>
                <a:latin typeface="Clear Sans"/>
                <a:ea typeface="Clear Sans"/>
                <a:cs typeface="Clear Sans"/>
                <a:sym typeface="Clear Sans"/>
              </a:rPr>
              <a:t>We don't post content regularly.</a:t>
            </a:r>
          </a:p>
          <a:p>
            <a:pPr algn="l">
              <a:lnSpc>
                <a:spcPts val="1959"/>
              </a:lnSpc>
            </a:pPr>
            <a:r>
              <a:rPr lang="en-US" sz="1399">
                <a:solidFill>
                  <a:srgbClr val="000000"/>
                </a:solidFill>
                <a:latin typeface="Clear Sans"/>
                <a:ea typeface="Clear Sans"/>
                <a:cs typeface="Clear Sans"/>
                <a:sym typeface="Clear Sans"/>
              </a:rPr>
              <a:t>lack consistency in our content posting</a:t>
            </a:r>
          </a:p>
          <a:p>
            <a:pPr algn="l">
              <a:lnSpc>
                <a:spcPts val="1959"/>
              </a:lnSpc>
            </a:pPr>
            <a:r>
              <a:rPr lang="en-US" sz="1399">
                <a:solidFill>
                  <a:srgbClr val="000000"/>
                </a:solidFill>
                <a:latin typeface="Clear Sans"/>
                <a:ea typeface="Clear Sans"/>
                <a:cs typeface="Clear Sans"/>
                <a:sym typeface="Clear Sans"/>
              </a:rPr>
              <a:t>We don't publish engagement content</a:t>
            </a:r>
          </a:p>
          <a:p>
            <a:pPr algn="l">
              <a:lnSpc>
                <a:spcPts val="1959"/>
              </a:lnSpc>
            </a:pPr>
          </a:p>
        </p:txBody>
      </p:sp>
      <p:sp>
        <p:nvSpPr>
          <p:cNvPr name="TextBox 87" id="87"/>
          <p:cNvSpPr txBox="true"/>
          <p:nvPr/>
        </p:nvSpPr>
        <p:spPr>
          <a:xfrm rot="0">
            <a:off x="4262784" y="3467156"/>
            <a:ext cx="2748279" cy="1009708"/>
          </a:xfrm>
          <a:prstGeom prst="rect">
            <a:avLst/>
          </a:prstGeom>
        </p:spPr>
        <p:txBody>
          <a:bodyPr anchor="t" rtlCol="false" tIns="0" lIns="0" bIns="0" rIns="0">
            <a:spAutoFit/>
          </a:bodyPr>
          <a:lstStyle/>
          <a:p>
            <a:pPr algn="l">
              <a:lnSpc>
                <a:spcPts val="2096"/>
              </a:lnSpc>
            </a:pPr>
            <a:r>
              <a:rPr lang="en-US" sz="1497">
                <a:solidFill>
                  <a:srgbClr val="000000"/>
                </a:solidFill>
                <a:latin typeface="Clear Sans"/>
                <a:ea typeface="Clear Sans"/>
                <a:cs typeface="Clear Sans"/>
                <a:sym typeface="Clear Sans"/>
              </a:rPr>
              <a:t>We post 9 times per month</a:t>
            </a:r>
          </a:p>
          <a:p>
            <a:pPr algn="l">
              <a:lnSpc>
                <a:spcPts val="2096"/>
              </a:lnSpc>
            </a:pPr>
            <a:r>
              <a:rPr lang="en-US" sz="1497">
                <a:solidFill>
                  <a:srgbClr val="000000"/>
                </a:solidFill>
                <a:latin typeface="Clear Sans"/>
                <a:ea typeface="Clear Sans"/>
                <a:cs typeface="Clear Sans"/>
                <a:sym typeface="Clear Sans"/>
              </a:rPr>
              <a:t>Unspecified tone of voice</a:t>
            </a:r>
          </a:p>
          <a:p>
            <a:pPr algn="l">
              <a:lnSpc>
                <a:spcPts val="2096"/>
              </a:lnSpc>
            </a:pPr>
            <a:r>
              <a:rPr lang="en-US" sz="1497">
                <a:solidFill>
                  <a:srgbClr val="000000"/>
                </a:solidFill>
                <a:latin typeface="Clear Sans"/>
                <a:ea typeface="Clear Sans"/>
                <a:cs typeface="Clear Sans"/>
                <a:sym typeface="Clear Sans"/>
              </a:rPr>
              <a:t>Branding content</a:t>
            </a:r>
          </a:p>
          <a:p>
            <a:pPr algn="l">
              <a:lnSpc>
                <a:spcPts val="2096"/>
              </a:lnSpc>
            </a:pPr>
            <a:r>
              <a:rPr lang="en-US" sz="1497">
                <a:solidFill>
                  <a:srgbClr val="000000"/>
                </a:solidFill>
                <a:latin typeface="Clear Sans"/>
                <a:ea typeface="Clear Sans"/>
                <a:cs typeface="Clear Sans"/>
                <a:sym typeface="Clear Sans"/>
              </a:rPr>
              <a:t>Channels: Facebook, Instagram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526692" y="2743716"/>
            <a:ext cx="3732608" cy="5388280"/>
          </a:xfrm>
          <a:custGeom>
            <a:avLst/>
            <a:gdLst/>
            <a:ahLst/>
            <a:cxnLst/>
            <a:rect r="r" b="b" t="t" l="l"/>
            <a:pathLst>
              <a:path h="5388280" w="3732608">
                <a:moveTo>
                  <a:pt x="0" y="0"/>
                </a:moveTo>
                <a:lnTo>
                  <a:pt x="3732608" y="0"/>
                </a:lnTo>
                <a:lnTo>
                  <a:pt x="3732608" y="5388279"/>
                </a:lnTo>
                <a:lnTo>
                  <a:pt x="0" y="5388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805326"/>
            <a:ext cx="11488105" cy="4111469"/>
          </a:xfrm>
          <a:prstGeom prst="rect">
            <a:avLst/>
          </a:prstGeom>
        </p:spPr>
        <p:txBody>
          <a:bodyPr anchor="t" rtlCol="false" tIns="0" lIns="0" bIns="0" rIns="0">
            <a:spAutoFit/>
          </a:bodyPr>
          <a:lstStyle/>
          <a:p>
            <a:pPr algn="l">
              <a:lnSpc>
                <a:spcPts val="5433"/>
              </a:lnSpc>
            </a:pPr>
            <a:r>
              <a:rPr lang="en-US" sz="3881">
                <a:solidFill>
                  <a:srgbClr val="EA4802"/>
                </a:solidFill>
                <a:latin typeface="Edo"/>
                <a:ea typeface="Edo"/>
                <a:cs typeface="Edo"/>
                <a:sym typeface="Edo"/>
              </a:rPr>
              <a:t>#1 We have a weak design consistency </a:t>
            </a:r>
          </a:p>
          <a:p>
            <a:pPr algn="l">
              <a:lnSpc>
                <a:spcPts val="5433"/>
              </a:lnSpc>
            </a:pPr>
            <a:r>
              <a:rPr lang="en-US" sz="3881">
                <a:solidFill>
                  <a:srgbClr val="EA4802"/>
                </a:solidFill>
                <a:latin typeface="Edo"/>
                <a:ea typeface="Edo"/>
                <a:cs typeface="Edo"/>
                <a:sym typeface="Edo"/>
              </a:rPr>
              <a:t>#2 Weak audience engagement </a:t>
            </a:r>
          </a:p>
          <a:p>
            <a:pPr algn="l">
              <a:lnSpc>
                <a:spcPts val="5433"/>
              </a:lnSpc>
            </a:pPr>
            <a:r>
              <a:rPr lang="en-US" sz="3881">
                <a:solidFill>
                  <a:srgbClr val="EA4802"/>
                </a:solidFill>
                <a:latin typeface="Edo"/>
                <a:ea typeface="Edo"/>
                <a:cs typeface="Edo"/>
                <a:sym typeface="Edo"/>
              </a:rPr>
              <a:t>#3 Competitors have a better reach      </a:t>
            </a:r>
          </a:p>
          <a:p>
            <a:pPr algn="l">
              <a:lnSpc>
                <a:spcPts val="5433"/>
              </a:lnSpc>
            </a:pPr>
            <a:r>
              <a:rPr lang="en-US" sz="3881">
                <a:solidFill>
                  <a:srgbClr val="EA4802"/>
                </a:solidFill>
                <a:latin typeface="Edo"/>
                <a:ea typeface="Edo"/>
                <a:cs typeface="Edo"/>
                <a:sym typeface="Edo"/>
              </a:rPr>
              <a:t>#4 One competitor has a website </a:t>
            </a:r>
          </a:p>
          <a:p>
            <a:pPr algn="l">
              <a:lnSpc>
                <a:spcPts val="5433"/>
              </a:lnSpc>
            </a:pPr>
            <a:r>
              <a:rPr lang="en-US" sz="3881">
                <a:solidFill>
                  <a:srgbClr val="EA4802"/>
                </a:solidFill>
                <a:latin typeface="Edo"/>
                <a:ea typeface="Edo"/>
                <a:cs typeface="Edo"/>
                <a:sym typeface="Edo"/>
              </a:rPr>
              <a:t>#5 Competitors post regularly  </a:t>
            </a:r>
          </a:p>
          <a:p>
            <a:pPr algn="l">
              <a:lnSpc>
                <a:spcPts val="5433"/>
              </a:lnSpc>
            </a:pPr>
          </a:p>
        </p:txBody>
      </p:sp>
      <p:sp>
        <p:nvSpPr>
          <p:cNvPr name="TextBox 4" id="4"/>
          <p:cNvSpPr txBox="true"/>
          <p:nvPr/>
        </p:nvSpPr>
        <p:spPr>
          <a:xfrm rot="0">
            <a:off x="3904891" y="252602"/>
            <a:ext cx="11488105"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conclusion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742362" y="1390760"/>
            <a:ext cx="2407382" cy="1572550"/>
            <a:chOff x="0" y="0"/>
            <a:chExt cx="3209842" cy="2096733"/>
          </a:xfrm>
        </p:grpSpPr>
        <p:sp>
          <p:nvSpPr>
            <p:cNvPr name="Freeform 3" id="3"/>
            <p:cNvSpPr/>
            <p:nvPr/>
          </p:nvSpPr>
          <p:spPr>
            <a:xfrm flipH="false" flipV="false" rot="0">
              <a:off x="0" y="0"/>
              <a:ext cx="3209798" cy="2096643"/>
            </a:xfrm>
            <a:custGeom>
              <a:avLst/>
              <a:gdLst/>
              <a:ahLst/>
              <a:cxnLst/>
              <a:rect r="r" b="b" t="t" l="l"/>
              <a:pathLst>
                <a:path h="2096643" w="3209798">
                  <a:moveTo>
                    <a:pt x="1585087" y="0"/>
                  </a:moveTo>
                  <a:cubicBezTo>
                    <a:pt x="2148078" y="0"/>
                    <a:pt x="2684526" y="152019"/>
                    <a:pt x="3172333" y="426720"/>
                  </a:cubicBezTo>
                  <a:lnTo>
                    <a:pt x="3209798" y="450723"/>
                  </a:lnTo>
                  <a:lnTo>
                    <a:pt x="2503932" y="2096643"/>
                  </a:lnTo>
                  <a:lnTo>
                    <a:pt x="2370709" y="2030984"/>
                  </a:lnTo>
                  <a:cubicBezTo>
                    <a:pt x="2122551" y="1926971"/>
                    <a:pt x="1858645" y="1870964"/>
                    <a:pt x="1585087" y="1870964"/>
                  </a:cubicBezTo>
                  <a:cubicBezTo>
                    <a:pt x="1311529" y="1870964"/>
                    <a:pt x="1047623" y="1926971"/>
                    <a:pt x="799465" y="2030984"/>
                  </a:cubicBezTo>
                  <a:lnTo>
                    <a:pt x="709041" y="2075561"/>
                  </a:lnTo>
                  <a:lnTo>
                    <a:pt x="0" y="425704"/>
                  </a:lnTo>
                  <a:lnTo>
                    <a:pt x="372491" y="244094"/>
                  </a:lnTo>
                  <a:cubicBezTo>
                    <a:pt x="755523" y="85471"/>
                    <a:pt x="1162812" y="0"/>
                    <a:pt x="1585087" y="0"/>
                  </a:cubicBezTo>
                  <a:close/>
                </a:path>
              </a:pathLst>
            </a:custGeom>
            <a:solidFill>
              <a:srgbClr val="418AB3"/>
            </a:solidFill>
          </p:spPr>
        </p:sp>
      </p:grpSp>
      <p:grpSp>
        <p:nvGrpSpPr>
          <p:cNvPr name="Group 4" id="4"/>
          <p:cNvGrpSpPr/>
          <p:nvPr/>
        </p:nvGrpSpPr>
        <p:grpSpPr>
          <a:xfrm rot="0">
            <a:off x="5909994" y="2128331"/>
            <a:ext cx="1778685" cy="2873035"/>
            <a:chOff x="0" y="0"/>
            <a:chExt cx="2371580" cy="3830713"/>
          </a:xfrm>
        </p:grpSpPr>
        <p:sp>
          <p:nvSpPr>
            <p:cNvPr name="Freeform 5" id="5"/>
            <p:cNvSpPr/>
            <p:nvPr/>
          </p:nvSpPr>
          <p:spPr>
            <a:xfrm flipH="false" flipV="false" rot="0">
              <a:off x="0" y="0"/>
              <a:ext cx="2371471" cy="3830701"/>
            </a:xfrm>
            <a:custGeom>
              <a:avLst/>
              <a:gdLst/>
              <a:ahLst/>
              <a:cxnLst/>
              <a:rect r="r" b="b" t="t" l="l"/>
              <a:pathLst>
                <a:path h="3830701" w="2371471">
                  <a:moveTo>
                    <a:pt x="1670431" y="0"/>
                  </a:moveTo>
                  <a:lnTo>
                    <a:pt x="2371471" y="1647825"/>
                  </a:lnTo>
                  <a:lnTo>
                    <a:pt x="2348611" y="1671066"/>
                  </a:lnTo>
                  <a:cubicBezTo>
                    <a:pt x="1896491" y="2178812"/>
                    <a:pt x="1572006" y="2889377"/>
                    <a:pt x="1450086" y="3700399"/>
                  </a:cubicBezTo>
                  <a:lnTo>
                    <a:pt x="1435481" y="3830701"/>
                  </a:lnTo>
                  <a:lnTo>
                    <a:pt x="0" y="3830701"/>
                  </a:lnTo>
                  <a:lnTo>
                    <a:pt x="57531" y="3323336"/>
                  </a:lnTo>
                  <a:cubicBezTo>
                    <a:pt x="245745" y="2085975"/>
                    <a:pt x="746760" y="1002030"/>
                    <a:pt x="1444498" y="227330"/>
                  </a:cubicBezTo>
                  <a:lnTo>
                    <a:pt x="1670431" y="0"/>
                  </a:lnTo>
                  <a:close/>
                </a:path>
              </a:pathLst>
            </a:custGeom>
            <a:solidFill>
              <a:srgbClr val="DF5327"/>
            </a:solidFill>
          </p:spPr>
        </p:sp>
      </p:grpSp>
      <p:grpSp>
        <p:nvGrpSpPr>
          <p:cNvPr name="Group 6" id="6"/>
          <p:cNvGrpSpPr/>
          <p:nvPr/>
        </p:nvGrpSpPr>
        <p:grpSpPr>
          <a:xfrm rot="0">
            <a:off x="10208210" y="2154722"/>
            <a:ext cx="1752339" cy="2846644"/>
            <a:chOff x="0" y="0"/>
            <a:chExt cx="2336452" cy="3795526"/>
          </a:xfrm>
        </p:grpSpPr>
        <p:sp>
          <p:nvSpPr>
            <p:cNvPr name="Freeform 7" id="7"/>
            <p:cNvSpPr/>
            <p:nvPr/>
          </p:nvSpPr>
          <p:spPr>
            <a:xfrm flipH="false" flipV="false" rot="0">
              <a:off x="0" y="0"/>
              <a:ext cx="2336419" cy="3795522"/>
            </a:xfrm>
            <a:custGeom>
              <a:avLst/>
              <a:gdLst/>
              <a:ahLst/>
              <a:cxnLst/>
              <a:rect r="r" b="b" t="t" l="l"/>
              <a:pathLst>
                <a:path h="3795522" w="2336419">
                  <a:moveTo>
                    <a:pt x="700913" y="0"/>
                  </a:moveTo>
                  <a:lnTo>
                    <a:pt x="891921" y="192151"/>
                  </a:lnTo>
                  <a:cubicBezTo>
                    <a:pt x="1589659" y="966851"/>
                    <a:pt x="2090674" y="2050923"/>
                    <a:pt x="2278888" y="3288157"/>
                  </a:cubicBezTo>
                  <a:lnTo>
                    <a:pt x="2336419" y="3795522"/>
                  </a:lnTo>
                  <a:lnTo>
                    <a:pt x="900938" y="3795522"/>
                  </a:lnTo>
                  <a:lnTo>
                    <a:pt x="886333" y="3665220"/>
                  </a:lnTo>
                  <a:cubicBezTo>
                    <a:pt x="781812" y="2970022"/>
                    <a:pt x="528320" y="2348738"/>
                    <a:pt x="173482" y="1865630"/>
                  </a:cubicBezTo>
                  <a:lnTo>
                    <a:pt x="0" y="1651127"/>
                  </a:lnTo>
                  <a:lnTo>
                    <a:pt x="700913" y="0"/>
                  </a:lnTo>
                  <a:close/>
                </a:path>
              </a:pathLst>
            </a:custGeom>
            <a:solidFill>
              <a:srgbClr val="A6B727"/>
            </a:solidFill>
          </p:spPr>
        </p:sp>
      </p:grpSp>
      <p:grpSp>
        <p:nvGrpSpPr>
          <p:cNvPr name="Group 8" id="8"/>
          <p:cNvGrpSpPr/>
          <p:nvPr/>
        </p:nvGrpSpPr>
        <p:grpSpPr>
          <a:xfrm rot="0">
            <a:off x="5909995" y="5882000"/>
            <a:ext cx="1757480" cy="2852173"/>
            <a:chOff x="0" y="0"/>
            <a:chExt cx="2343306" cy="3802897"/>
          </a:xfrm>
        </p:grpSpPr>
        <p:sp>
          <p:nvSpPr>
            <p:cNvPr name="Freeform 9" id="9"/>
            <p:cNvSpPr/>
            <p:nvPr/>
          </p:nvSpPr>
          <p:spPr>
            <a:xfrm flipH="false" flipV="false" rot="0">
              <a:off x="0" y="0"/>
              <a:ext cx="2343277" cy="3802888"/>
            </a:xfrm>
            <a:custGeom>
              <a:avLst/>
              <a:gdLst/>
              <a:ahLst/>
              <a:cxnLst/>
              <a:rect r="r" b="b" t="t" l="l"/>
              <a:pathLst>
                <a:path h="3802888" w="2343277">
                  <a:moveTo>
                    <a:pt x="0" y="0"/>
                  </a:moveTo>
                  <a:lnTo>
                    <a:pt x="1435608" y="0"/>
                  </a:lnTo>
                  <a:lnTo>
                    <a:pt x="1450213" y="130302"/>
                  </a:lnTo>
                  <a:cubicBezTo>
                    <a:pt x="1554734" y="825500"/>
                    <a:pt x="1808099" y="1446784"/>
                    <a:pt x="2163064" y="1929892"/>
                  </a:cubicBezTo>
                  <a:lnTo>
                    <a:pt x="2343277" y="2152904"/>
                  </a:lnTo>
                  <a:lnTo>
                    <a:pt x="1642872" y="3802888"/>
                  </a:lnTo>
                  <a:lnTo>
                    <a:pt x="1444625" y="3603371"/>
                  </a:lnTo>
                  <a:cubicBezTo>
                    <a:pt x="746760" y="2828671"/>
                    <a:pt x="245745" y="1744726"/>
                    <a:pt x="57531" y="507365"/>
                  </a:cubicBezTo>
                  <a:lnTo>
                    <a:pt x="0" y="0"/>
                  </a:lnTo>
                  <a:close/>
                </a:path>
              </a:pathLst>
            </a:custGeom>
            <a:solidFill>
              <a:srgbClr val="FEC306"/>
            </a:solidFill>
          </p:spPr>
        </p:sp>
      </p:grpSp>
      <p:grpSp>
        <p:nvGrpSpPr>
          <p:cNvPr name="Group 10" id="10"/>
          <p:cNvGrpSpPr/>
          <p:nvPr/>
        </p:nvGrpSpPr>
        <p:grpSpPr>
          <a:xfrm rot="0">
            <a:off x="10199013" y="5882000"/>
            <a:ext cx="1729414" cy="2821184"/>
            <a:chOff x="0" y="0"/>
            <a:chExt cx="2305886" cy="3761578"/>
          </a:xfrm>
        </p:grpSpPr>
        <p:sp>
          <p:nvSpPr>
            <p:cNvPr name="Freeform 11" id="11"/>
            <p:cNvSpPr/>
            <p:nvPr/>
          </p:nvSpPr>
          <p:spPr>
            <a:xfrm flipH="false" flipV="false" rot="0">
              <a:off x="0" y="0"/>
              <a:ext cx="2305939" cy="3761613"/>
            </a:xfrm>
            <a:custGeom>
              <a:avLst/>
              <a:gdLst/>
              <a:ahLst/>
              <a:cxnLst/>
              <a:rect r="r" b="b" t="t" l="l"/>
              <a:pathLst>
                <a:path h="3761613" w="2305939">
                  <a:moveTo>
                    <a:pt x="870331" y="0"/>
                  </a:moveTo>
                  <a:lnTo>
                    <a:pt x="2305939" y="0"/>
                  </a:lnTo>
                  <a:lnTo>
                    <a:pt x="2248408" y="507365"/>
                  </a:lnTo>
                  <a:cubicBezTo>
                    <a:pt x="2060194" y="1744726"/>
                    <a:pt x="1559179" y="2828671"/>
                    <a:pt x="861441" y="3603371"/>
                  </a:cubicBezTo>
                  <a:lnTo>
                    <a:pt x="704088" y="3761613"/>
                  </a:lnTo>
                  <a:lnTo>
                    <a:pt x="0" y="2106676"/>
                  </a:lnTo>
                  <a:lnTo>
                    <a:pt x="142875" y="1930019"/>
                  </a:lnTo>
                  <a:cubicBezTo>
                    <a:pt x="497840" y="1446784"/>
                    <a:pt x="751205" y="825500"/>
                    <a:pt x="855726" y="130302"/>
                  </a:cubicBezTo>
                  <a:lnTo>
                    <a:pt x="870331" y="0"/>
                  </a:lnTo>
                  <a:close/>
                </a:path>
              </a:pathLst>
            </a:custGeom>
            <a:solidFill>
              <a:srgbClr val="F69200"/>
            </a:solidFill>
          </p:spPr>
        </p:sp>
      </p:grpSp>
      <p:grpSp>
        <p:nvGrpSpPr>
          <p:cNvPr name="Group 12" id="12"/>
          <p:cNvGrpSpPr/>
          <p:nvPr/>
        </p:nvGrpSpPr>
        <p:grpSpPr>
          <a:xfrm rot="0">
            <a:off x="7719076" y="7927682"/>
            <a:ext cx="2434761" cy="1586941"/>
            <a:chOff x="0" y="0"/>
            <a:chExt cx="3246348" cy="2115921"/>
          </a:xfrm>
        </p:grpSpPr>
        <p:sp>
          <p:nvSpPr>
            <p:cNvPr name="Freeform 13" id="13"/>
            <p:cNvSpPr/>
            <p:nvPr/>
          </p:nvSpPr>
          <p:spPr>
            <a:xfrm flipH="false" flipV="false" rot="0">
              <a:off x="0" y="0"/>
              <a:ext cx="3246247" cy="2115820"/>
            </a:xfrm>
            <a:custGeom>
              <a:avLst/>
              <a:gdLst/>
              <a:ahLst/>
              <a:cxnLst/>
              <a:rect r="r" b="b" t="t" l="l"/>
              <a:pathLst>
                <a:path h="2115820" w="3246247">
                  <a:moveTo>
                    <a:pt x="2548255" y="0"/>
                  </a:moveTo>
                  <a:lnTo>
                    <a:pt x="3246247" y="1640586"/>
                  </a:lnTo>
                  <a:lnTo>
                    <a:pt x="3171317" y="1689100"/>
                  </a:lnTo>
                  <a:cubicBezTo>
                    <a:pt x="2688336" y="1963928"/>
                    <a:pt x="2157349" y="2115820"/>
                    <a:pt x="1600073" y="2115820"/>
                  </a:cubicBezTo>
                  <a:cubicBezTo>
                    <a:pt x="1042797" y="2115820"/>
                    <a:pt x="511810" y="1963928"/>
                    <a:pt x="28956" y="1689100"/>
                  </a:cubicBezTo>
                  <a:lnTo>
                    <a:pt x="0" y="1670431"/>
                  </a:lnTo>
                  <a:lnTo>
                    <a:pt x="699135" y="23495"/>
                  </a:lnTo>
                  <a:lnTo>
                    <a:pt x="822452" y="84963"/>
                  </a:lnTo>
                  <a:cubicBezTo>
                    <a:pt x="1068070" y="188976"/>
                    <a:pt x="1329309" y="244983"/>
                    <a:pt x="1600200" y="244983"/>
                  </a:cubicBezTo>
                  <a:cubicBezTo>
                    <a:pt x="1871091" y="244983"/>
                    <a:pt x="2132203" y="188976"/>
                    <a:pt x="2377948" y="84963"/>
                  </a:cubicBezTo>
                  <a:lnTo>
                    <a:pt x="2548255" y="0"/>
                  </a:lnTo>
                  <a:close/>
                </a:path>
              </a:pathLst>
            </a:custGeom>
            <a:solidFill>
              <a:srgbClr val="1EA185"/>
            </a:solidFill>
          </p:spPr>
        </p:sp>
      </p:grpSp>
      <p:grpSp>
        <p:nvGrpSpPr>
          <p:cNvPr name="Group 14" id="14"/>
          <p:cNvGrpSpPr/>
          <p:nvPr/>
        </p:nvGrpSpPr>
        <p:grpSpPr>
          <a:xfrm rot="1510595">
            <a:off x="9917521" y="2259627"/>
            <a:ext cx="521730" cy="589596"/>
            <a:chOff x="0" y="0"/>
            <a:chExt cx="695640" cy="786128"/>
          </a:xfrm>
        </p:grpSpPr>
        <p:sp>
          <p:nvSpPr>
            <p:cNvPr name="Freeform 15" id="15"/>
            <p:cNvSpPr/>
            <p:nvPr/>
          </p:nvSpPr>
          <p:spPr>
            <a:xfrm flipH="false" flipV="false" rot="0">
              <a:off x="0" y="0"/>
              <a:ext cx="695579" cy="786130"/>
            </a:xfrm>
            <a:custGeom>
              <a:avLst/>
              <a:gdLst/>
              <a:ahLst/>
              <a:cxnLst/>
              <a:rect r="r" b="b" t="t" l="l"/>
              <a:pathLst>
                <a:path h="786130" w="695579">
                  <a:moveTo>
                    <a:pt x="0" y="196469"/>
                  </a:moveTo>
                  <a:lnTo>
                    <a:pt x="347853" y="196469"/>
                  </a:lnTo>
                  <a:lnTo>
                    <a:pt x="347853" y="0"/>
                  </a:lnTo>
                  <a:lnTo>
                    <a:pt x="695579" y="393065"/>
                  </a:lnTo>
                  <a:lnTo>
                    <a:pt x="347853" y="786130"/>
                  </a:lnTo>
                  <a:lnTo>
                    <a:pt x="347853" y="589534"/>
                  </a:lnTo>
                  <a:lnTo>
                    <a:pt x="0" y="589534"/>
                  </a:lnTo>
                  <a:close/>
                </a:path>
              </a:pathLst>
            </a:custGeom>
            <a:solidFill>
              <a:srgbClr val="418AB3"/>
            </a:solidFill>
          </p:spPr>
        </p:sp>
      </p:grpSp>
      <p:grpSp>
        <p:nvGrpSpPr>
          <p:cNvPr name="Group 16" id="16"/>
          <p:cNvGrpSpPr/>
          <p:nvPr/>
        </p:nvGrpSpPr>
        <p:grpSpPr>
          <a:xfrm rot="5563124">
            <a:off x="11137334" y="5247554"/>
            <a:ext cx="591127" cy="432293"/>
            <a:chOff x="0" y="0"/>
            <a:chExt cx="788169" cy="576391"/>
          </a:xfrm>
        </p:grpSpPr>
        <p:sp>
          <p:nvSpPr>
            <p:cNvPr name="Freeform 17" id="17"/>
            <p:cNvSpPr/>
            <p:nvPr/>
          </p:nvSpPr>
          <p:spPr>
            <a:xfrm flipH="false" flipV="false" rot="0">
              <a:off x="0" y="0"/>
              <a:ext cx="788162" cy="576453"/>
            </a:xfrm>
            <a:custGeom>
              <a:avLst/>
              <a:gdLst/>
              <a:ahLst/>
              <a:cxnLst/>
              <a:rect r="r" b="b" t="t" l="l"/>
              <a:pathLst>
                <a:path h="576453" w="788162">
                  <a:moveTo>
                    <a:pt x="0" y="144145"/>
                  </a:moveTo>
                  <a:lnTo>
                    <a:pt x="499999" y="144145"/>
                  </a:lnTo>
                  <a:lnTo>
                    <a:pt x="499999" y="0"/>
                  </a:lnTo>
                  <a:lnTo>
                    <a:pt x="788162" y="288163"/>
                  </a:lnTo>
                  <a:lnTo>
                    <a:pt x="499999" y="576453"/>
                  </a:lnTo>
                  <a:lnTo>
                    <a:pt x="499999" y="432308"/>
                  </a:lnTo>
                  <a:lnTo>
                    <a:pt x="0" y="432308"/>
                  </a:lnTo>
                  <a:close/>
                </a:path>
              </a:pathLst>
            </a:custGeom>
            <a:solidFill>
              <a:srgbClr val="A6B727"/>
            </a:solidFill>
          </p:spPr>
        </p:sp>
      </p:grpSp>
      <p:grpSp>
        <p:nvGrpSpPr>
          <p:cNvPr name="Group 18" id="18"/>
          <p:cNvGrpSpPr/>
          <p:nvPr/>
        </p:nvGrpSpPr>
        <p:grpSpPr>
          <a:xfrm rot="8312493">
            <a:off x="9896767" y="8083209"/>
            <a:ext cx="572859" cy="570610"/>
            <a:chOff x="0" y="0"/>
            <a:chExt cx="763812" cy="760813"/>
          </a:xfrm>
        </p:grpSpPr>
        <p:sp>
          <p:nvSpPr>
            <p:cNvPr name="Freeform 19" id="19"/>
            <p:cNvSpPr/>
            <p:nvPr/>
          </p:nvSpPr>
          <p:spPr>
            <a:xfrm flipH="false" flipV="false" rot="0">
              <a:off x="0" y="0"/>
              <a:ext cx="763778" cy="760857"/>
            </a:xfrm>
            <a:custGeom>
              <a:avLst/>
              <a:gdLst/>
              <a:ahLst/>
              <a:cxnLst/>
              <a:rect r="r" b="b" t="t" l="l"/>
              <a:pathLst>
                <a:path h="760857" w="763778">
                  <a:moveTo>
                    <a:pt x="0" y="190246"/>
                  </a:moveTo>
                  <a:lnTo>
                    <a:pt x="383413" y="190246"/>
                  </a:lnTo>
                  <a:lnTo>
                    <a:pt x="383413" y="0"/>
                  </a:lnTo>
                  <a:lnTo>
                    <a:pt x="763778" y="380365"/>
                  </a:lnTo>
                  <a:lnTo>
                    <a:pt x="383413" y="760857"/>
                  </a:lnTo>
                  <a:lnTo>
                    <a:pt x="383413" y="570611"/>
                  </a:lnTo>
                  <a:lnTo>
                    <a:pt x="0" y="570611"/>
                  </a:lnTo>
                  <a:close/>
                </a:path>
              </a:pathLst>
            </a:custGeom>
            <a:solidFill>
              <a:srgbClr val="F69200"/>
            </a:solidFill>
          </p:spPr>
        </p:sp>
      </p:grpSp>
      <p:grpSp>
        <p:nvGrpSpPr>
          <p:cNvPr name="Group 20" id="20"/>
          <p:cNvGrpSpPr/>
          <p:nvPr/>
        </p:nvGrpSpPr>
        <p:grpSpPr>
          <a:xfrm rot="-9307770">
            <a:off x="7407129" y="8073682"/>
            <a:ext cx="520693" cy="589664"/>
            <a:chOff x="0" y="0"/>
            <a:chExt cx="694257" cy="786219"/>
          </a:xfrm>
        </p:grpSpPr>
        <p:sp>
          <p:nvSpPr>
            <p:cNvPr name="Freeform 21" id="21"/>
            <p:cNvSpPr/>
            <p:nvPr/>
          </p:nvSpPr>
          <p:spPr>
            <a:xfrm flipH="false" flipV="false" rot="0">
              <a:off x="0" y="0"/>
              <a:ext cx="694309" cy="786257"/>
            </a:xfrm>
            <a:custGeom>
              <a:avLst/>
              <a:gdLst/>
              <a:ahLst/>
              <a:cxnLst/>
              <a:rect r="r" b="b" t="t" l="l"/>
              <a:pathLst>
                <a:path h="786257" w="694309">
                  <a:moveTo>
                    <a:pt x="0" y="196596"/>
                  </a:moveTo>
                  <a:lnTo>
                    <a:pt x="347091" y="196596"/>
                  </a:lnTo>
                  <a:lnTo>
                    <a:pt x="347091" y="0"/>
                  </a:lnTo>
                  <a:lnTo>
                    <a:pt x="694309" y="393065"/>
                  </a:lnTo>
                  <a:lnTo>
                    <a:pt x="347091" y="786257"/>
                  </a:lnTo>
                  <a:lnTo>
                    <a:pt x="347091" y="589661"/>
                  </a:lnTo>
                  <a:lnTo>
                    <a:pt x="0" y="589661"/>
                  </a:lnTo>
                  <a:close/>
                </a:path>
              </a:pathLst>
            </a:custGeom>
            <a:solidFill>
              <a:srgbClr val="1EA185"/>
            </a:solidFill>
          </p:spPr>
        </p:sp>
      </p:grpSp>
      <p:grpSp>
        <p:nvGrpSpPr>
          <p:cNvPr name="Group 22" id="22"/>
          <p:cNvGrpSpPr/>
          <p:nvPr/>
        </p:nvGrpSpPr>
        <p:grpSpPr>
          <a:xfrm rot="-5400000">
            <a:off x="6188388" y="5214980"/>
            <a:ext cx="585071" cy="425331"/>
            <a:chOff x="0" y="0"/>
            <a:chExt cx="780094" cy="567108"/>
          </a:xfrm>
        </p:grpSpPr>
        <p:sp>
          <p:nvSpPr>
            <p:cNvPr name="Freeform 23" id="23"/>
            <p:cNvSpPr/>
            <p:nvPr/>
          </p:nvSpPr>
          <p:spPr>
            <a:xfrm flipH="false" flipV="false" rot="0">
              <a:off x="0" y="0"/>
              <a:ext cx="780034" cy="567055"/>
            </a:xfrm>
            <a:custGeom>
              <a:avLst/>
              <a:gdLst/>
              <a:ahLst/>
              <a:cxnLst/>
              <a:rect r="r" b="b" t="t" l="l"/>
              <a:pathLst>
                <a:path h="567055" w="780034">
                  <a:moveTo>
                    <a:pt x="0" y="141732"/>
                  </a:moveTo>
                  <a:lnTo>
                    <a:pt x="496570" y="141732"/>
                  </a:lnTo>
                  <a:lnTo>
                    <a:pt x="496570" y="0"/>
                  </a:lnTo>
                  <a:lnTo>
                    <a:pt x="780034" y="283591"/>
                  </a:lnTo>
                  <a:lnTo>
                    <a:pt x="496570" y="567055"/>
                  </a:lnTo>
                  <a:lnTo>
                    <a:pt x="496570" y="425323"/>
                  </a:lnTo>
                  <a:lnTo>
                    <a:pt x="0" y="425323"/>
                  </a:lnTo>
                  <a:close/>
                </a:path>
              </a:pathLst>
            </a:custGeom>
            <a:solidFill>
              <a:srgbClr val="FEC306"/>
            </a:solidFill>
          </p:spPr>
        </p:sp>
      </p:grpSp>
      <p:grpSp>
        <p:nvGrpSpPr>
          <p:cNvPr name="Group 24" id="24"/>
          <p:cNvGrpSpPr/>
          <p:nvPr/>
        </p:nvGrpSpPr>
        <p:grpSpPr>
          <a:xfrm rot="-1899750">
            <a:off x="7443933" y="2236539"/>
            <a:ext cx="543331" cy="585563"/>
            <a:chOff x="0" y="0"/>
            <a:chExt cx="724441" cy="780750"/>
          </a:xfrm>
        </p:grpSpPr>
        <p:sp>
          <p:nvSpPr>
            <p:cNvPr name="Freeform 25" id="25"/>
            <p:cNvSpPr/>
            <p:nvPr/>
          </p:nvSpPr>
          <p:spPr>
            <a:xfrm flipH="false" flipV="false" rot="0">
              <a:off x="0" y="0"/>
              <a:ext cx="724408" cy="780796"/>
            </a:xfrm>
            <a:custGeom>
              <a:avLst/>
              <a:gdLst/>
              <a:ahLst/>
              <a:cxnLst/>
              <a:rect r="r" b="b" t="t" l="l"/>
              <a:pathLst>
                <a:path h="780796" w="724408">
                  <a:moveTo>
                    <a:pt x="0" y="195199"/>
                  </a:moveTo>
                  <a:lnTo>
                    <a:pt x="362204" y="195199"/>
                  </a:lnTo>
                  <a:lnTo>
                    <a:pt x="362204" y="0"/>
                  </a:lnTo>
                  <a:lnTo>
                    <a:pt x="724408" y="390398"/>
                  </a:lnTo>
                  <a:lnTo>
                    <a:pt x="362204" y="780796"/>
                  </a:lnTo>
                  <a:lnTo>
                    <a:pt x="362204" y="585597"/>
                  </a:lnTo>
                  <a:lnTo>
                    <a:pt x="0" y="585597"/>
                  </a:lnTo>
                  <a:close/>
                </a:path>
              </a:pathLst>
            </a:custGeom>
            <a:solidFill>
              <a:srgbClr val="DF5327"/>
            </a:solidFill>
          </p:spPr>
        </p:sp>
      </p:grpSp>
      <p:sp>
        <p:nvSpPr>
          <p:cNvPr name="TextBox 26" id="26"/>
          <p:cNvSpPr txBox="true"/>
          <p:nvPr/>
        </p:nvSpPr>
        <p:spPr>
          <a:xfrm rot="0">
            <a:off x="8228018" y="1797324"/>
            <a:ext cx="1416878" cy="1094349"/>
          </a:xfrm>
          <a:prstGeom prst="rect">
            <a:avLst/>
          </a:prstGeom>
        </p:spPr>
        <p:txBody>
          <a:bodyPr anchor="t" rtlCol="false" tIns="0" lIns="0" bIns="0" rIns="0">
            <a:spAutoFit/>
          </a:bodyPr>
          <a:lstStyle/>
          <a:p>
            <a:pPr algn="ctr">
              <a:lnSpc>
                <a:spcPts val="2520"/>
              </a:lnSpc>
            </a:pPr>
            <a:r>
              <a:rPr lang="en-US" b="true" sz="2100">
                <a:solidFill>
                  <a:srgbClr val="FFFFFF"/>
                </a:solidFill>
                <a:latin typeface="Arimo Bold"/>
                <a:ea typeface="Arimo Bold"/>
                <a:cs typeface="Arimo Bold"/>
                <a:sym typeface="Arimo Bold"/>
              </a:rPr>
              <a:t>Situation </a:t>
            </a:r>
          </a:p>
          <a:p>
            <a:pPr algn="ctr">
              <a:lnSpc>
                <a:spcPts val="2520"/>
              </a:lnSpc>
            </a:pPr>
            <a:r>
              <a:rPr lang="en-US" b="true" sz="2100">
                <a:solidFill>
                  <a:srgbClr val="FFFFFF"/>
                </a:solidFill>
                <a:latin typeface="Arimo Bold"/>
                <a:ea typeface="Arimo Bold"/>
                <a:cs typeface="Arimo Bold"/>
                <a:sym typeface="Arimo Bold"/>
              </a:rPr>
              <a:t>Analysis</a:t>
            </a:r>
          </a:p>
        </p:txBody>
      </p:sp>
      <p:sp>
        <p:nvSpPr>
          <p:cNvPr name="TextBox 27" id="27"/>
          <p:cNvSpPr txBox="true"/>
          <p:nvPr/>
        </p:nvSpPr>
        <p:spPr>
          <a:xfrm rot="3694468">
            <a:off x="9874494" y="3478679"/>
            <a:ext cx="1926400" cy="1087557"/>
          </a:xfrm>
          <a:prstGeom prst="rect">
            <a:avLst/>
          </a:prstGeom>
        </p:spPr>
        <p:txBody>
          <a:bodyPr anchor="t" rtlCol="false" tIns="0" lIns="0" bIns="0" rIns="0">
            <a:spAutoFit/>
          </a:bodyPr>
          <a:lstStyle/>
          <a:p>
            <a:pPr algn="ctr">
              <a:lnSpc>
                <a:spcPts val="2520"/>
              </a:lnSpc>
            </a:pPr>
            <a:r>
              <a:rPr lang="en-US" b="true" sz="2100">
                <a:solidFill>
                  <a:srgbClr val="FFFFFF"/>
                </a:solidFill>
                <a:latin typeface="Arimo Bold"/>
                <a:ea typeface="Arimo Bold"/>
                <a:cs typeface="Arimo Bold"/>
                <a:sym typeface="Arimo Bold"/>
              </a:rPr>
              <a:t>Objectives</a:t>
            </a:r>
          </a:p>
        </p:txBody>
      </p:sp>
      <p:sp>
        <p:nvSpPr>
          <p:cNvPr name="TextBox 28" id="28"/>
          <p:cNvSpPr txBox="true"/>
          <p:nvPr/>
        </p:nvSpPr>
        <p:spPr>
          <a:xfrm rot="-3639493">
            <a:off x="6182609" y="3445315"/>
            <a:ext cx="1921968" cy="1095693"/>
          </a:xfrm>
          <a:prstGeom prst="rect">
            <a:avLst/>
          </a:prstGeom>
        </p:spPr>
        <p:txBody>
          <a:bodyPr anchor="t" rtlCol="false" tIns="0" lIns="0" bIns="0" rIns="0">
            <a:spAutoFit/>
          </a:bodyPr>
          <a:lstStyle/>
          <a:p>
            <a:pPr algn="ctr">
              <a:lnSpc>
                <a:spcPts val="2520"/>
              </a:lnSpc>
            </a:pPr>
            <a:r>
              <a:rPr lang="en-US" b="true" sz="2100">
                <a:solidFill>
                  <a:srgbClr val="FFFFFF"/>
                </a:solidFill>
                <a:latin typeface="Arimo Bold"/>
                <a:ea typeface="Arimo Bold"/>
                <a:cs typeface="Arimo Bold"/>
                <a:sym typeface="Arimo Bold"/>
              </a:rPr>
              <a:t>Control</a:t>
            </a:r>
          </a:p>
        </p:txBody>
      </p:sp>
      <p:sp>
        <p:nvSpPr>
          <p:cNvPr name="TextBox 29" id="29"/>
          <p:cNvSpPr txBox="true"/>
          <p:nvPr/>
        </p:nvSpPr>
        <p:spPr>
          <a:xfrm rot="3847294">
            <a:off x="5455633" y="6750011"/>
            <a:ext cx="1937329" cy="1064241"/>
          </a:xfrm>
          <a:prstGeom prst="rect">
            <a:avLst/>
          </a:prstGeom>
        </p:spPr>
        <p:txBody>
          <a:bodyPr anchor="t" rtlCol="false" tIns="0" lIns="0" bIns="0" rIns="0">
            <a:spAutoFit/>
          </a:bodyPr>
          <a:lstStyle/>
          <a:p>
            <a:pPr algn="ctr">
              <a:lnSpc>
                <a:spcPts val="2520"/>
              </a:lnSpc>
            </a:pPr>
            <a:r>
              <a:rPr lang="en-US" b="true" sz="2100">
                <a:solidFill>
                  <a:srgbClr val="FFFFFF"/>
                </a:solidFill>
                <a:latin typeface="Arimo Bold"/>
                <a:ea typeface="Arimo Bold"/>
                <a:cs typeface="Arimo Bold"/>
                <a:sym typeface="Arimo Bold"/>
              </a:rPr>
              <a:t>Actions</a:t>
            </a:r>
          </a:p>
        </p:txBody>
      </p:sp>
      <p:sp>
        <p:nvSpPr>
          <p:cNvPr name="TextBox 30" id="30"/>
          <p:cNvSpPr txBox="true"/>
          <p:nvPr/>
        </p:nvSpPr>
        <p:spPr>
          <a:xfrm rot="0">
            <a:off x="8228018" y="8724648"/>
            <a:ext cx="1416878" cy="1094349"/>
          </a:xfrm>
          <a:prstGeom prst="rect">
            <a:avLst/>
          </a:prstGeom>
        </p:spPr>
        <p:txBody>
          <a:bodyPr anchor="t" rtlCol="false" tIns="0" lIns="0" bIns="0" rIns="0">
            <a:spAutoFit/>
          </a:bodyPr>
          <a:lstStyle/>
          <a:p>
            <a:pPr algn="ctr">
              <a:lnSpc>
                <a:spcPts val="2520"/>
              </a:lnSpc>
            </a:pPr>
            <a:r>
              <a:rPr lang="en-US" b="true" sz="2100">
                <a:solidFill>
                  <a:srgbClr val="FFFFFF"/>
                </a:solidFill>
                <a:latin typeface="Arimo Bold"/>
                <a:ea typeface="Arimo Bold"/>
                <a:cs typeface="Arimo Bold"/>
                <a:sym typeface="Arimo Bold"/>
              </a:rPr>
              <a:t>Tactics</a:t>
            </a:r>
          </a:p>
        </p:txBody>
      </p:sp>
      <p:sp>
        <p:nvSpPr>
          <p:cNvPr name="TextBox 31" id="31"/>
          <p:cNvSpPr txBox="true"/>
          <p:nvPr/>
        </p:nvSpPr>
        <p:spPr>
          <a:xfrm rot="-3870514">
            <a:off x="10411626" y="6650133"/>
            <a:ext cx="1926956" cy="1086491"/>
          </a:xfrm>
          <a:prstGeom prst="rect">
            <a:avLst/>
          </a:prstGeom>
        </p:spPr>
        <p:txBody>
          <a:bodyPr anchor="t" rtlCol="false" tIns="0" lIns="0" bIns="0" rIns="0">
            <a:spAutoFit/>
          </a:bodyPr>
          <a:lstStyle/>
          <a:p>
            <a:pPr algn="ctr">
              <a:lnSpc>
                <a:spcPts val="2520"/>
              </a:lnSpc>
            </a:pPr>
            <a:r>
              <a:rPr lang="en-US" b="true" sz="2100">
                <a:solidFill>
                  <a:srgbClr val="FFFFFF"/>
                </a:solidFill>
                <a:latin typeface="Arimo Bold"/>
                <a:ea typeface="Arimo Bold"/>
                <a:cs typeface="Arimo Bold"/>
                <a:sym typeface="Arimo Bold"/>
              </a:rPr>
              <a:t>Strategy</a:t>
            </a:r>
          </a:p>
        </p:txBody>
      </p:sp>
      <p:sp>
        <p:nvSpPr>
          <p:cNvPr name="TextBox 32" id="32"/>
          <p:cNvSpPr txBox="true"/>
          <p:nvPr/>
        </p:nvSpPr>
        <p:spPr>
          <a:xfrm rot="0">
            <a:off x="8696325" y="3003420"/>
            <a:ext cx="348615" cy="960605"/>
          </a:xfrm>
          <a:prstGeom prst="rect">
            <a:avLst/>
          </a:prstGeom>
        </p:spPr>
        <p:txBody>
          <a:bodyPr anchor="t" rtlCol="false" tIns="0" lIns="0" bIns="0" rIns="0">
            <a:spAutoFit/>
          </a:bodyPr>
          <a:lstStyle/>
          <a:p>
            <a:pPr algn="l">
              <a:lnSpc>
                <a:spcPts val="5040"/>
              </a:lnSpc>
            </a:pPr>
            <a:r>
              <a:rPr lang="en-US" b="true" sz="4200">
                <a:solidFill>
                  <a:srgbClr val="FEFFFF"/>
                </a:solidFill>
                <a:latin typeface="Arimo Bold"/>
                <a:ea typeface="Arimo Bold"/>
                <a:cs typeface="Arimo Bold"/>
                <a:sym typeface="Arimo Bold"/>
              </a:rPr>
              <a:t>S</a:t>
            </a:r>
          </a:p>
        </p:txBody>
      </p:sp>
      <p:sp>
        <p:nvSpPr>
          <p:cNvPr name="TextBox 33" id="33"/>
          <p:cNvSpPr txBox="true"/>
          <p:nvPr/>
        </p:nvSpPr>
        <p:spPr>
          <a:xfrm rot="0">
            <a:off x="9978211" y="4036415"/>
            <a:ext cx="348615" cy="960605"/>
          </a:xfrm>
          <a:prstGeom prst="rect">
            <a:avLst/>
          </a:prstGeom>
        </p:spPr>
        <p:txBody>
          <a:bodyPr anchor="t" rtlCol="false" tIns="0" lIns="0" bIns="0" rIns="0">
            <a:spAutoFit/>
          </a:bodyPr>
          <a:lstStyle/>
          <a:p>
            <a:pPr algn="l">
              <a:lnSpc>
                <a:spcPts val="5040"/>
              </a:lnSpc>
            </a:pPr>
            <a:r>
              <a:rPr lang="en-US" b="true" sz="4200">
                <a:solidFill>
                  <a:srgbClr val="FEFFFF"/>
                </a:solidFill>
                <a:latin typeface="Arimo Bold"/>
                <a:ea typeface="Arimo Bold"/>
                <a:cs typeface="Arimo Bold"/>
                <a:sym typeface="Arimo Bold"/>
              </a:rPr>
              <a:t>O</a:t>
            </a:r>
          </a:p>
        </p:txBody>
      </p:sp>
      <p:sp>
        <p:nvSpPr>
          <p:cNvPr name="TextBox 34" id="34"/>
          <p:cNvSpPr txBox="true"/>
          <p:nvPr/>
        </p:nvSpPr>
        <p:spPr>
          <a:xfrm rot="0">
            <a:off x="9978211" y="5862282"/>
            <a:ext cx="348615" cy="960605"/>
          </a:xfrm>
          <a:prstGeom prst="rect">
            <a:avLst/>
          </a:prstGeom>
        </p:spPr>
        <p:txBody>
          <a:bodyPr anchor="t" rtlCol="false" tIns="0" lIns="0" bIns="0" rIns="0">
            <a:spAutoFit/>
          </a:bodyPr>
          <a:lstStyle/>
          <a:p>
            <a:pPr algn="l">
              <a:lnSpc>
                <a:spcPts val="5040"/>
              </a:lnSpc>
            </a:pPr>
            <a:r>
              <a:rPr lang="en-US" b="true" sz="4200">
                <a:solidFill>
                  <a:srgbClr val="FEFFFF"/>
                </a:solidFill>
                <a:latin typeface="Arimo Bold"/>
                <a:ea typeface="Arimo Bold"/>
                <a:cs typeface="Arimo Bold"/>
                <a:sym typeface="Arimo Bold"/>
              </a:rPr>
              <a:t>S</a:t>
            </a:r>
          </a:p>
        </p:txBody>
      </p:sp>
      <p:sp>
        <p:nvSpPr>
          <p:cNvPr name="TextBox 35" id="35"/>
          <p:cNvSpPr txBox="true"/>
          <p:nvPr/>
        </p:nvSpPr>
        <p:spPr>
          <a:xfrm rot="0">
            <a:off x="7364899" y="5862282"/>
            <a:ext cx="348615" cy="960605"/>
          </a:xfrm>
          <a:prstGeom prst="rect">
            <a:avLst/>
          </a:prstGeom>
        </p:spPr>
        <p:txBody>
          <a:bodyPr anchor="t" rtlCol="false" tIns="0" lIns="0" bIns="0" rIns="0">
            <a:spAutoFit/>
          </a:bodyPr>
          <a:lstStyle/>
          <a:p>
            <a:pPr algn="l">
              <a:lnSpc>
                <a:spcPts val="5040"/>
              </a:lnSpc>
            </a:pPr>
            <a:r>
              <a:rPr lang="en-US" b="true" sz="4200">
                <a:solidFill>
                  <a:srgbClr val="FEFFFF"/>
                </a:solidFill>
                <a:latin typeface="Arimo Bold"/>
                <a:ea typeface="Arimo Bold"/>
                <a:cs typeface="Arimo Bold"/>
                <a:sym typeface="Arimo Bold"/>
              </a:rPr>
              <a:t>A</a:t>
            </a:r>
          </a:p>
        </p:txBody>
      </p:sp>
      <p:sp>
        <p:nvSpPr>
          <p:cNvPr name="TextBox 36" id="36"/>
          <p:cNvSpPr txBox="true"/>
          <p:nvPr/>
        </p:nvSpPr>
        <p:spPr>
          <a:xfrm rot="0">
            <a:off x="7357900" y="4036415"/>
            <a:ext cx="348615" cy="960605"/>
          </a:xfrm>
          <a:prstGeom prst="rect">
            <a:avLst/>
          </a:prstGeom>
        </p:spPr>
        <p:txBody>
          <a:bodyPr anchor="t" rtlCol="false" tIns="0" lIns="0" bIns="0" rIns="0">
            <a:spAutoFit/>
          </a:bodyPr>
          <a:lstStyle/>
          <a:p>
            <a:pPr algn="l">
              <a:lnSpc>
                <a:spcPts val="5040"/>
              </a:lnSpc>
            </a:pPr>
            <a:r>
              <a:rPr lang="en-US" b="true" sz="4200">
                <a:solidFill>
                  <a:srgbClr val="FEFFFF"/>
                </a:solidFill>
                <a:latin typeface="Arimo Bold"/>
                <a:ea typeface="Arimo Bold"/>
                <a:cs typeface="Arimo Bold"/>
                <a:sym typeface="Arimo Bold"/>
              </a:rPr>
              <a:t>C</a:t>
            </a:r>
          </a:p>
        </p:txBody>
      </p:sp>
      <p:sp>
        <p:nvSpPr>
          <p:cNvPr name="TextBox 37" id="37"/>
          <p:cNvSpPr txBox="true"/>
          <p:nvPr/>
        </p:nvSpPr>
        <p:spPr>
          <a:xfrm rot="0">
            <a:off x="8696325" y="6797310"/>
            <a:ext cx="348615" cy="960605"/>
          </a:xfrm>
          <a:prstGeom prst="rect">
            <a:avLst/>
          </a:prstGeom>
        </p:spPr>
        <p:txBody>
          <a:bodyPr anchor="t" rtlCol="false" tIns="0" lIns="0" bIns="0" rIns="0">
            <a:spAutoFit/>
          </a:bodyPr>
          <a:lstStyle/>
          <a:p>
            <a:pPr algn="l">
              <a:lnSpc>
                <a:spcPts val="5040"/>
              </a:lnSpc>
            </a:pPr>
            <a:r>
              <a:rPr lang="en-US" b="true" sz="4200">
                <a:solidFill>
                  <a:srgbClr val="FEFFFF"/>
                </a:solidFill>
                <a:latin typeface="Arimo Bold"/>
                <a:ea typeface="Arimo Bold"/>
                <a:cs typeface="Arimo Bold"/>
                <a:sym typeface="Arimo Bold"/>
              </a:rPr>
              <a:t>T</a:t>
            </a:r>
          </a:p>
        </p:txBody>
      </p:sp>
      <p:grpSp>
        <p:nvGrpSpPr>
          <p:cNvPr name="Group 38" id="38"/>
          <p:cNvGrpSpPr/>
          <p:nvPr/>
        </p:nvGrpSpPr>
        <p:grpSpPr>
          <a:xfrm rot="0">
            <a:off x="11894360" y="1651243"/>
            <a:ext cx="771525" cy="1032543"/>
            <a:chOff x="0" y="0"/>
            <a:chExt cx="1028700" cy="1376723"/>
          </a:xfrm>
        </p:grpSpPr>
        <p:sp>
          <p:nvSpPr>
            <p:cNvPr name="Freeform 39" id="39"/>
            <p:cNvSpPr/>
            <p:nvPr/>
          </p:nvSpPr>
          <p:spPr>
            <a:xfrm flipH="false" flipV="false" rot="0">
              <a:off x="0" y="0"/>
              <a:ext cx="1028700" cy="1376680"/>
            </a:xfrm>
            <a:custGeom>
              <a:avLst/>
              <a:gdLst/>
              <a:ahLst/>
              <a:cxnLst/>
              <a:rect r="r" b="b" t="t" l="l"/>
              <a:pathLst>
                <a:path h="1376680" w="1028700">
                  <a:moveTo>
                    <a:pt x="0" y="688340"/>
                  </a:moveTo>
                  <a:cubicBezTo>
                    <a:pt x="0" y="308229"/>
                    <a:pt x="230251" y="0"/>
                    <a:pt x="514350" y="0"/>
                  </a:cubicBezTo>
                  <a:cubicBezTo>
                    <a:pt x="798449" y="0"/>
                    <a:pt x="1028700" y="308229"/>
                    <a:pt x="1028700" y="688340"/>
                  </a:cubicBezTo>
                  <a:cubicBezTo>
                    <a:pt x="1028700" y="1068451"/>
                    <a:pt x="798449" y="1376680"/>
                    <a:pt x="514350" y="1376680"/>
                  </a:cubicBezTo>
                  <a:cubicBezTo>
                    <a:pt x="230251" y="1376680"/>
                    <a:pt x="0" y="1068578"/>
                    <a:pt x="0" y="688340"/>
                  </a:cubicBezTo>
                  <a:close/>
                </a:path>
              </a:pathLst>
            </a:custGeom>
            <a:solidFill>
              <a:srgbClr val="418AB3"/>
            </a:solidFill>
          </p:spPr>
        </p:sp>
      </p:grpSp>
      <p:sp>
        <p:nvSpPr>
          <p:cNvPr name="Freeform 40" id="40" descr="World"/>
          <p:cNvSpPr/>
          <p:nvPr/>
        </p:nvSpPr>
        <p:spPr>
          <a:xfrm flipH="false" flipV="false" rot="0">
            <a:off x="12016497" y="1820530"/>
            <a:ext cx="527250" cy="693967"/>
          </a:xfrm>
          <a:custGeom>
            <a:avLst/>
            <a:gdLst/>
            <a:ahLst/>
            <a:cxnLst/>
            <a:rect r="r" b="b" t="t" l="l"/>
            <a:pathLst>
              <a:path h="693967" w="527250">
                <a:moveTo>
                  <a:pt x="0" y="0"/>
                </a:moveTo>
                <a:lnTo>
                  <a:pt x="527250" y="0"/>
                </a:lnTo>
                <a:lnTo>
                  <a:pt x="527250" y="693967"/>
                </a:lnTo>
                <a:lnTo>
                  <a:pt x="0" y="693967"/>
                </a:lnTo>
                <a:lnTo>
                  <a:pt x="0" y="0"/>
                </a:lnTo>
                <a:close/>
              </a:path>
            </a:pathLst>
          </a:custGeom>
          <a:blipFill>
            <a:blip r:embed="rId2">
              <a:extLst>
                <a:ext uri="{96DAC541-7B7A-43D3-8B79-37D633B846F1}">
                  <asvg:svgBlip xmlns:asvg="http://schemas.microsoft.com/office/drawing/2016/SVG/main" r:embed="rId3"/>
                </a:ext>
              </a:extLst>
            </a:blip>
            <a:stretch>
              <a:fillRect l="-15810" t="0" r="-15810" b="0"/>
            </a:stretch>
          </a:blipFill>
        </p:spPr>
      </p:sp>
      <p:grpSp>
        <p:nvGrpSpPr>
          <p:cNvPr name="Group 41" id="41"/>
          <p:cNvGrpSpPr/>
          <p:nvPr/>
        </p:nvGrpSpPr>
        <p:grpSpPr>
          <a:xfrm rot="0">
            <a:off x="12185351" y="5080915"/>
            <a:ext cx="771525" cy="1032543"/>
            <a:chOff x="0" y="0"/>
            <a:chExt cx="1028700" cy="1376723"/>
          </a:xfrm>
        </p:grpSpPr>
        <p:sp>
          <p:nvSpPr>
            <p:cNvPr name="Freeform 42" id="42"/>
            <p:cNvSpPr/>
            <p:nvPr/>
          </p:nvSpPr>
          <p:spPr>
            <a:xfrm flipH="false" flipV="false" rot="0">
              <a:off x="0" y="0"/>
              <a:ext cx="1028700" cy="1376680"/>
            </a:xfrm>
            <a:custGeom>
              <a:avLst/>
              <a:gdLst/>
              <a:ahLst/>
              <a:cxnLst/>
              <a:rect r="r" b="b" t="t" l="l"/>
              <a:pathLst>
                <a:path h="1376680" w="1028700">
                  <a:moveTo>
                    <a:pt x="0" y="688340"/>
                  </a:moveTo>
                  <a:cubicBezTo>
                    <a:pt x="0" y="308229"/>
                    <a:pt x="230251" y="0"/>
                    <a:pt x="514350" y="0"/>
                  </a:cubicBezTo>
                  <a:cubicBezTo>
                    <a:pt x="798449" y="0"/>
                    <a:pt x="1028700" y="308229"/>
                    <a:pt x="1028700" y="688340"/>
                  </a:cubicBezTo>
                  <a:cubicBezTo>
                    <a:pt x="1028700" y="1068451"/>
                    <a:pt x="798449" y="1376680"/>
                    <a:pt x="514350" y="1376680"/>
                  </a:cubicBezTo>
                  <a:cubicBezTo>
                    <a:pt x="230251" y="1376680"/>
                    <a:pt x="0" y="1068578"/>
                    <a:pt x="0" y="688340"/>
                  </a:cubicBezTo>
                  <a:close/>
                </a:path>
              </a:pathLst>
            </a:custGeom>
            <a:solidFill>
              <a:srgbClr val="A6B727"/>
            </a:solidFill>
          </p:spPr>
        </p:sp>
      </p:grpSp>
      <p:sp>
        <p:nvSpPr>
          <p:cNvPr name="Freeform 43" id="43" descr="Gear 2 Icon | Line Iconset | IconsMind"/>
          <p:cNvSpPr/>
          <p:nvPr/>
        </p:nvSpPr>
        <p:spPr>
          <a:xfrm flipH="false" flipV="false" rot="0">
            <a:off x="12320792" y="5259951"/>
            <a:ext cx="470700" cy="619536"/>
          </a:xfrm>
          <a:custGeom>
            <a:avLst/>
            <a:gdLst/>
            <a:ahLst/>
            <a:cxnLst/>
            <a:rect r="r" b="b" t="t" l="l"/>
            <a:pathLst>
              <a:path h="619536" w="470700">
                <a:moveTo>
                  <a:pt x="0" y="0"/>
                </a:moveTo>
                <a:lnTo>
                  <a:pt x="470700" y="0"/>
                </a:lnTo>
                <a:lnTo>
                  <a:pt x="470700" y="619536"/>
                </a:lnTo>
                <a:lnTo>
                  <a:pt x="0" y="619536"/>
                </a:lnTo>
                <a:lnTo>
                  <a:pt x="0" y="0"/>
                </a:lnTo>
                <a:close/>
              </a:path>
            </a:pathLst>
          </a:custGeom>
          <a:blipFill>
            <a:blip r:embed="rId4"/>
            <a:stretch>
              <a:fillRect l="0" t="0" r="-31620" b="0"/>
            </a:stretch>
          </a:blipFill>
        </p:spPr>
      </p:sp>
      <p:grpSp>
        <p:nvGrpSpPr>
          <p:cNvPr name="Group 44" id="44"/>
          <p:cNvGrpSpPr/>
          <p:nvPr/>
        </p:nvGrpSpPr>
        <p:grpSpPr>
          <a:xfrm rot="0">
            <a:off x="11894360" y="8310223"/>
            <a:ext cx="771525" cy="1032543"/>
            <a:chOff x="0" y="0"/>
            <a:chExt cx="1028700" cy="1376723"/>
          </a:xfrm>
        </p:grpSpPr>
        <p:sp>
          <p:nvSpPr>
            <p:cNvPr name="Freeform 45" id="45"/>
            <p:cNvSpPr/>
            <p:nvPr/>
          </p:nvSpPr>
          <p:spPr>
            <a:xfrm flipH="false" flipV="false" rot="0">
              <a:off x="0" y="0"/>
              <a:ext cx="1028700" cy="1376680"/>
            </a:xfrm>
            <a:custGeom>
              <a:avLst/>
              <a:gdLst/>
              <a:ahLst/>
              <a:cxnLst/>
              <a:rect r="r" b="b" t="t" l="l"/>
              <a:pathLst>
                <a:path h="1376680" w="1028700">
                  <a:moveTo>
                    <a:pt x="0" y="688340"/>
                  </a:moveTo>
                  <a:cubicBezTo>
                    <a:pt x="0" y="308229"/>
                    <a:pt x="230251" y="0"/>
                    <a:pt x="514350" y="0"/>
                  </a:cubicBezTo>
                  <a:cubicBezTo>
                    <a:pt x="798449" y="0"/>
                    <a:pt x="1028700" y="308229"/>
                    <a:pt x="1028700" y="688340"/>
                  </a:cubicBezTo>
                  <a:cubicBezTo>
                    <a:pt x="1028700" y="1068451"/>
                    <a:pt x="798449" y="1376680"/>
                    <a:pt x="514350" y="1376680"/>
                  </a:cubicBezTo>
                  <a:cubicBezTo>
                    <a:pt x="230251" y="1376680"/>
                    <a:pt x="0" y="1068578"/>
                    <a:pt x="0" y="688340"/>
                  </a:cubicBezTo>
                  <a:close/>
                </a:path>
              </a:pathLst>
            </a:custGeom>
            <a:solidFill>
              <a:srgbClr val="F69200"/>
            </a:solidFill>
          </p:spPr>
        </p:sp>
      </p:grpSp>
      <p:sp>
        <p:nvSpPr>
          <p:cNvPr name="Freeform 46" id="46" descr="Magnifying glass"/>
          <p:cNvSpPr/>
          <p:nvPr/>
        </p:nvSpPr>
        <p:spPr>
          <a:xfrm flipH="false" flipV="false" rot="0">
            <a:off x="12016497" y="8479509"/>
            <a:ext cx="527250" cy="693967"/>
          </a:xfrm>
          <a:custGeom>
            <a:avLst/>
            <a:gdLst/>
            <a:ahLst/>
            <a:cxnLst/>
            <a:rect r="r" b="b" t="t" l="l"/>
            <a:pathLst>
              <a:path h="693967" w="527250">
                <a:moveTo>
                  <a:pt x="0" y="0"/>
                </a:moveTo>
                <a:lnTo>
                  <a:pt x="527250" y="0"/>
                </a:lnTo>
                <a:lnTo>
                  <a:pt x="527250" y="693968"/>
                </a:lnTo>
                <a:lnTo>
                  <a:pt x="0" y="693968"/>
                </a:lnTo>
                <a:lnTo>
                  <a:pt x="0" y="0"/>
                </a:lnTo>
                <a:close/>
              </a:path>
            </a:pathLst>
          </a:custGeom>
          <a:blipFill>
            <a:blip r:embed="rId5">
              <a:extLst>
                <a:ext uri="{96DAC541-7B7A-43D3-8B79-37D633B846F1}">
                  <asvg:svgBlip xmlns:asvg="http://schemas.microsoft.com/office/drawing/2016/SVG/main" r:embed="rId6"/>
                </a:ext>
              </a:extLst>
            </a:blip>
            <a:stretch>
              <a:fillRect l="-15810" t="0" r="-15810" b="0"/>
            </a:stretch>
          </a:blipFill>
        </p:spPr>
      </p:sp>
      <p:grpSp>
        <p:nvGrpSpPr>
          <p:cNvPr name="Group 47" id="47"/>
          <p:cNvGrpSpPr/>
          <p:nvPr/>
        </p:nvGrpSpPr>
        <p:grpSpPr>
          <a:xfrm rot="0">
            <a:off x="5139463" y="1692287"/>
            <a:ext cx="771525" cy="1032543"/>
            <a:chOff x="0" y="0"/>
            <a:chExt cx="1028700" cy="1376723"/>
          </a:xfrm>
        </p:grpSpPr>
        <p:sp>
          <p:nvSpPr>
            <p:cNvPr name="Freeform 48" id="48"/>
            <p:cNvSpPr/>
            <p:nvPr/>
          </p:nvSpPr>
          <p:spPr>
            <a:xfrm flipH="false" flipV="false" rot="0">
              <a:off x="0" y="0"/>
              <a:ext cx="1028700" cy="1376680"/>
            </a:xfrm>
            <a:custGeom>
              <a:avLst/>
              <a:gdLst/>
              <a:ahLst/>
              <a:cxnLst/>
              <a:rect r="r" b="b" t="t" l="l"/>
              <a:pathLst>
                <a:path h="1376680" w="1028700">
                  <a:moveTo>
                    <a:pt x="1028700" y="688340"/>
                  </a:moveTo>
                  <a:cubicBezTo>
                    <a:pt x="1028700" y="308229"/>
                    <a:pt x="798449" y="0"/>
                    <a:pt x="514350" y="0"/>
                  </a:cubicBezTo>
                  <a:cubicBezTo>
                    <a:pt x="230251" y="0"/>
                    <a:pt x="0" y="308229"/>
                    <a:pt x="0" y="688340"/>
                  </a:cubicBezTo>
                  <a:cubicBezTo>
                    <a:pt x="0" y="1068451"/>
                    <a:pt x="230251" y="1376680"/>
                    <a:pt x="514350" y="1376680"/>
                  </a:cubicBezTo>
                  <a:cubicBezTo>
                    <a:pt x="798449" y="1376680"/>
                    <a:pt x="1028700" y="1068578"/>
                    <a:pt x="1028700" y="688340"/>
                  </a:cubicBezTo>
                  <a:close/>
                </a:path>
              </a:pathLst>
            </a:custGeom>
            <a:solidFill>
              <a:srgbClr val="DF5327"/>
            </a:solidFill>
          </p:spPr>
        </p:sp>
      </p:grpSp>
      <p:sp>
        <p:nvSpPr>
          <p:cNvPr name="Freeform 49" id="49" descr="Control Icon Clipart - Full Size Clipart (#5677359) - PinClipart"/>
          <p:cNvSpPr/>
          <p:nvPr/>
        </p:nvSpPr>
        <p:spPr>
          <a:xfrm flipH="false" flipV="false" rot="0">
            <a:off x="5246599" y="1862645"/>
            <a:ext cx="557253" cy="691823"/>
          </a:xfrm>
          <a:custGeom>
            <a:avLst/>
            <a:gdLst/>
            <a:ahLst/>
            <a:cxnLst/>
            <a:rect r="r" b="b" t="t" l="l"/>
            <a:pathLst>
              <a:path h="691823" w="557253">
                <a:moveTo>
                  <a:pt x="0" y="0"/>
                </a:moveTo>
                <a:lnTo>
                  <a:pt x="557253" y="0"/>
                </a:lnTo>
                <a:lnTo>
                  <a:pt x="557253" y="691824"/>
                </a:lnTo>
                <a:lnTo>
                  <a:pt x="0" y="691824"/>
                </a:lnTo>
                <a:lnTo>
                  <a:pt x="0" y="0"/>
                </a:lnTo>
                <a:close/>
              </a:path>
            </a:pathLst>
          </a:custGeom>
          <a:blipFill>
            <a:blip r:embed="rId7"/>
            <a:stretch>
              <a:fillRect l="0" t="0" r="-31622" b="0"/>
            </a:stretch>
          </a:blipFill>
        </p:spPr>
      </p:sp>
      <p:grpSp>
        <p:nvGrpSpPr>
          <p:cNvPr name="Group 50" id="50"/>
          <p:cNvGrpSpPr/>
          <p:nvPr/>
        </p:nvGrpSpPr>
        <p:grpSpPr>
          <a:xfrm rot="0">
            <a:off x="5102132" y="5111866"/>
            <a:ext cx="771525" cy="1032543"/>
            <a:chOff x="0" y="0"/>
            <a:chExt cx="1028700" cy="1376723"/>
          </a:xfrm>
        </p:grpSpPr>
        <p:sp>
          <p:nvSpPr>
            <p:cNvPr name="Freeform 51" id="51"/>
            <p:cNvSpPr/>
            <p:nvPr/>
          </p:nvSpPr>
          <p:spPr>
            <a:xfrm flipH="false" flipV="false" rot="0">
              <a:off x="0" y="0"/>
              <a:ext cx="1028700" cy="1376680"/>
            </a:xfrm>
            <a:custGeom>
              <a:avLst/>
              <a:gdLst/>
              <a:ahLst/>
              <a:cxnLst/>
              <a:rect r="r" b="b" t="t" l="l"/>
              <a:pathLst>
                <a:path h="1376680" w="1028700">
                  <a:moveTo>
                    <a:pt x="1028700" y="688340"/>
                  </a:moveTo>
                  <a:cubicBezTo>
                    <a:pt x="1028700" y="308229"/>
                    <a:pt x="798449" y="0"/>
                    <a:pt x="514350" y="0"/>
                  </a:cubicBezTo>
                  <a:cubicBezTo>
                    <a:pt x="230251" y="0"/>
                    <a:pt x="0" y="308229"/>
                    <a:pt x="0" y="688340"/>
                  </a:cubicBezTo>
                  <a:cubicBezTo>
                    <a:pt x="0" y="1068451"/>
                    <a:pt x="230251" y="1376680"/>
                    <a:pt x="514350" y="1376680"/>
                  </a:cubicBezTo>
                  <a:cubicBezTo>
                    <a:pt x="798449" y="1376680"/>
                    <a:pt x="1028700" y="1068578"/>
                    <a:pt x="1028700" y="688340"/>
                  </a:cubicBezTo>
                  <a:close/>
                </a:path>
              </a:pathLst>
            </a:custGeom>
            <a:solidFill>
              <a:srgbClr val="FFFF00"/>
            </a:solidFill>
          </p:spPr>
        </p:sp>
      </p:grpSp>
      <p:sp>
        <p:nvSpPr>
          <p:cNvPr name="TextBox 52" id="52"/>
          <p:cNvSpPr txBox="true"/>
          <p:nvPr/>
        </p:nvSpPr>
        <p:spPr>
          <a:xfrm rot="0">
            <a:off x="225552" y="4432830"/>
            <a:ext cx="3554730" cy="379750"/>
          </a:xfrm>
          <a:prstGeom prst="rect">
            <a:avLst/>
          </a:prstGeom>
        </p:spPr>
        <p:txBody>
          <a:bodyPr anchor="t" rtlCol="false" tIns="0" lIns="0" bIns="0" rIns="0">
            <a:spAutoFit/>
          </a:bodyPr>
          <a:lstStyle/>
          <a:p>
            <a:pPr algn="r">
              <a:lnSpc>
                <a:spcPts val="2520"/>
              </a:lnSpc>
            </a:pPr>
            <a:r>
              <a:rPr lang="en-US" sz="2100">
                <a:solidFill>
                  <a:srgbClr val="000000"/>
                </a:solidFill>
                <a:latin typeface="Georgia Pro Light"/>
                <a:ea typeface="Georgia Pro Light"/>
                <a:cs typeface="Georgia Pro Light"/>
                <a:sym typeface="Georgia Pro Light"/>
              </a:rPr>
              <a:t>.</a:t>
            </a:r>
          </a:p>
        </p:txBody>
      </p:sp>
      <p:sp>
        <p:nvSpPr>
          <p:cNvPr name="Freeform 53" id="53" descr="Presentation with bar chart RTL"/>
          <p:cNvSpPr/>
          <p:nvPr/>
        </p:nvSpPr>
        <p:spPr>
          <a:xfrm flipH="false" flipV="false" rot="0">
            <a:off x="5200964" y="5250202"/>
            <a:ext cx="527250" cy="693967"/>
          </a:xfrm>
          <a:custGeom>
            <a:avLst/>
            <a:gdLst/>
            <a:ahLst/>
            <a:cxnLst/>
            <a:rect r="r" b="b" t="t" l="l"/>
            <a:pathLst>
              <a:path h="693967" w="527250">
                <a:moveTo>
                  <a:pt x="0" y="0"/>
                </a:moveTo>
                <a:lnTo>
                  <a:pt x="527250" y="0"/>
                </a:lnTo>
                <a:lnTo>
                  <a:pt x="527250" y="693967"/>
                </a:lnTo>
                <a:lnTo>
                  <a:pt x="0" y="693967"/>
                </a:lnTo>
                <a:lnTo>
                  <a:pt x="0" y="0"/>
                </a:lnTo>
                <a:close/>
              </a:path>
            </a:pathLst>
          </a:custGeom>
          <a:blipFill>
            <a:blip r:embed="rId8">
              <a:extLst>
                <a:ext uri="{96DAC541-7B7A-43D3-8B79-37D633B846F1}">
                  <asvg:svgBlip xmlns:asvg="http://schemas.microsoft.com/office/drawing/2016/SVG/main" r:embed="rId9"/>
                </a:ext>
              </a:extLst>
            </a:blip>
            <a:stretch>
              <a:fillRect l="-15810" t="0" r="-15810" b="0"/>
            </a:stretch>
          </a:blipFill>
        </p:spPr>
      </p:sp>
      <p:grpSp>
        <p:nvGrpSpPr>
          <p:cNvPr name="Group 54" id="54"/>
          <p:cNvGrpSpPr/>
          <p:nvPr/>
        </p:nvGrpSpPr>
        <p:grpSpPr>
          <a:xfrm rot="0">
            <a:off x="5172537" y="8351267"/>
            <a:ext cx="771525" cy="1032543"/>
            <a:chOff x="0" y="0"/>
            <a:chExt cx="1028700" cy="1376723"/>
          </a:xfrm>
        </p:grpSpPr>
        <p:sp>
          <p:nvSpPr>
            <p:cNvPr name="Freeform 55" id="55"/>
            <p:cNvSpPr/>
            <p:nvPr/>
          </p:nvSpPr>
          <p:spPr>
            <a:xfrm flipH="false" flipV="false" rot="0">
              <a:off x="0" y="0"/>
              <a:ext cx="1028700" cy="1376680"/>
            </a:xfrm>
            <a:custGeom>
              <a:avLst/>
              <a:gdLst/>
              <a:ahLst/>
              <a:cxnLst/>
              <a:rect r="r" b="b" t="t" l="l"/>
              <a:pathLst>
                <a:path h="1376680" w="1028700">
                  <a:moveTo>
                    <a:pt x="1028700" y="688340"/>
                  </a:moveTo>
                  <a:cubicBezTo>
                    <a:pt x="1028700" y="308229"/>
                    <a:pt x="798449" y="0"/>
                    <a:pt x="514350" y="0"/>
                  </a:cubicBezTo>
                  <a:cubicBezTo>
                    <a:pt x="230251" y="0"/>
                    <a:pt x="0" y="308229"/>
                    <a:pt x="0" y="688340"/>
                  </a:cubicBezTo>
                  <a:cubicBezTo>
                    <a:pt x="0" y="1068451"/>
                    <a:pt x="230251" y="1376680"/>
                    <a:pt x="514350" y="1376680"/>
                  </a:cubicBezTo>
                  <a:cubicBezTo>
                    <a:pt x="798449" y="1376680"/>
                    <a:pt x="1028700" y="1068578"/>
                    <a:pt x="1028700" y="688340"/>
                  </a:cubicBezTo>
                  <a:close/>
                </a:path>
              </a:pathLst>
            </a:custGeom>
            <a:solidFill>
              <a:srgbClr val="1EA185"/>
            </a:solidFill>
          </p:spPr>
        </p:sp>
      </p:grpSp>
      <p:sp>
        <p:nvSpPr>
          <p:cNvPr name="TextBox 56" id="56"/>
          <p:cNvSpPr txBox="true"/>
          <p:nvPr/>
        </p:nvSpPr>
        <p:spPr>
          <a:xfrm rot="0">
            <a:off x="-321048" y="8201038"/>
            <a:ext cx="5371358" cy="379750"/>
          </a:xfrm>
          <a:prstGeom prst="rect">
            <a:avLst/>
          </a:prstGeom>
        </p:spPr>
        <p:txBody>
          <a:bodyPr anchor="t" rtlCol="false" tIns="0" lIns="0" bIns="0" rIns="0">
            <a:spAutoFit/>
          </a:bodyPr>
          <a:lstStyle/>
          <a:p>
            <a:pPr algn="r">
              <a:lnSpc>
                <a:spcPts val="2520"/>
              </a:lnSpc>
            </a:pPr>
            <a:r>
              <a:rPr lang="en-US" sz="2100">
                <a:solidFill>
                  <a:srgbClr val="000000"/>
                </a:solidFill>
                <a:latin typeface="Georgia Pro Light"/>
                <a:ea typeface="Georgia Pro Light"/>
                <a:cs typeface="Georgia Pro Light"/>
                <a:sym typeface="Georgia Pro Light"/>
              </a:rPr>
              <a:t>.</a:t>
            </a:r>
          </a:p>
        </p:txBody>
      </p:sp>
      <p:sp>
        <p:nvSpPr>
          <p:cNvPr name="Freeform 57" id="57" descr="Lightbulb"/>
          <p:cNvSpPr/>
          <p:nvPr/>
        </p:nvSpPr>
        <p:spPr>
          <a:xfrm flipH="false" flipV="false" rot="0">
            <a:off x="5294674" y="8520553"/>
            <a:ext cx="527250" cy="693967"/>
          </a:xfrm>
          <a:custGeom>
            <a:avLst/>
            <a:gdLst/>
            <a:ahLst/>
            <a:cxnLst/>
            <a:rect r="r" b="b" t="t" l="l"/>
            <a:pathLst>
              <a:path h="693967" w="527250">
                <a:moveTo>
                  <a:pt x="0" y="0"/>
                </a:moveTo>
                <a:lnTo>
                  <a:pt x="527250" y="0"/>
                </a:lnTo>
                <a:lnTo>
                  <a:pt x="527250" y="693968"/>
                </a:lnTo>
                <a:lnTo>
                  <a:pt x="0" y="693968"/>
                </a:lnTo>
                <a:lnTo>
                  <a:pt x="0" y="0"/>
                </a:lnTo>
                <a:close/>
              </a:path>
            </a:pathLst>
          </a:custGeom>
          <a:blipFill>
            <a:blip r:embed="rId10">
              <a:extLst>
                <a:ext uri="{96DAC541-7B7A-43D3-8B79-37D633B846F1}">
                  <asvg:svgBlip xmlns:asvg="http://schemas.microsoft.com/office/drawing/2016/SVG/main" r:embed="rId11"/>
                </a:ext>
              </a:extLst>
            </a:blip>
            <a:stretch>
              <a:fillRect l="-15810" t="0" r="-15810" b="0"/>
            </a:stretch>
          </a:blipFill>
        </p:spPr>
      </p:sp>
      <p:sp>
        <p:nvSpPr>
          <p:cNvPr name="TextBox 58" id="58"/>
          <p:cNvSpPr txBox="true"/>
          <p:nvPr/>
        </p:nvSpPr>
        <p:spPr>
          <a:xfrm rot="0">
            <a:off x="-483540" y="91910"/>
            <a:ext cx="18105120" cy="657225"/>
          </a:xfrm>
          <a:prstGeom prst="rect">
            <a:avLst/>
          </a:prstGeom>
        </p:spPr>
        <p:txBody>
          <a:bodyPr anchor="t" rtlCol="false" tIns="0" lIns="0" bIns="0" rIns="0">
            <a:spAutoFit/>
          </a:bodyPr>
          <a:lstStyle/>
          <a:p>
            <a:pPr algn="ctr">
              <a:lnSpc>
                <a:spcPts val="5040"/>
              </a:lnSpc>
            </a:pPr>
            <a:r>
              <a:rPr lang="en-US" b="true" sz="4200" i="true" u="sng">
                <a:solidFill>
                  <a:srgbClr val="FEFFFF"/>
                </a:solidFill>
                <a:latin typeface="Arimo Bold Italics"/>
                <a:ea typeface="Arimo Bold Italics"/>
                <a:cs typeface="Arimo Bold Italics"/>
                <a:sym typeface="Arimo Bold Italics"/>
              </a:rPr>
              <a:t>SOSTAC :skatezone</a:t>
            </a:r>
          </a:p>
        </p:txBody>
      </p:sp>
      <p:sp>
        <p:nvSpPr>
          <p:cNvPr name="TextBox 59" id="59"/>
          <p:cNvSpPr txBox="true"/>
          <p:nvPr/>
        </p:nvSpPr>
        <p:spPr>
          <a:xfrm rot="0">
            <a:off x="12980208" y="1176913"/>
            <a:ext cx="4966582" cy="2667000"/>
          </a:xfrm>
          <a:prstGeom prst="rect">
            <a:avLst/>
          </a:prstGeom>
        </p:spPr>
        <p:txBody>
          <a:bodyPr anchor="t" rtlCol="false" tIns="0" lIns="0" bIns="0" rIns="0">
            <a:spAutoFit/>
          </a:bodyPr>
          <a:lstStyle/>
          <a:p>
            <a:pPr algn="l">
              <a:lnSpc>
                <a:spcPts val="2340"/>
              </a:lnSpc>
            </a:pPr>
            <a:r>
              <a:rPr lang="en-US" b="true" sz="1950" i="true" spc="18">
                <a:solidFill>
                  <a:srgbClr val="0070C0"/>
                </a:solidFill>
                <a:latin typeface="TT Rounds Condensed Bold Italics"/>
                <a:ea typeface="TT Rounds Condensed Bold Italics"/>
                <a:cs typeface="TT Rounds Condensed Bold Italics"/>
                <a:sym typeface="TT Rounds Condensed Bold Italics"/>
              </a:rPr>
              <a:t>Digital Presence</a:t>
            </a:r>
            <a:r>
              <a:rPr lang="en-US" sz="1950" spc="18">
                <a:solidFill>
                  <a:srgbClr val="000000"/>
                </a:solidFill>
                <a:latin typeface="TT Rounds Condensed"/>
                <a:ea typeface="TT Rounds Condensed"/>
                <a:cs typeface="TT Rounds Condensed"/>
                <a:sym typeface="TT Rounds Condensed"/>
              </a:rPr>
              <a:t>: </a:t>
            </a:r>
            <a:r>
              <a:rPr lang="en-US" sz="1950" spc="18">
                <a:solidFill>
                  <a:srgbClr val="FEFFFF"/>
                </a:solidFill>
                <a:latin typeface="TT Rounds Condensed"/>
                <a:ea typeface="TT Rounds Condensed"/>
                <a:cs typeface="TT Rounds Condensed"/>
                <a:sym typeface="TT Rounds Condensed"/>
              </a:rPr>
              <a:t>SkateZone currently has Instagram, Facebook, and a plans for website with plans for a booking system.</a:t>
            </a:r>
          </a:p>
          <a:p>
            <a:pPr algn="l">
              <a:lnSpc>
                <a:spcPts val="2340"/>
              </a:lnSpc>
            </a:pPr>
            <a:r>
              <a:rPr lang="en-US" b="true" sz="1950" i="true" spc="18">
                <a:solidFill>
                  <a:srgbClr val="0070C0"/>
                </a:solidFill>
                <a:latin typeface="TT Rounds Condensed Bold Italics"/>
                <a:ea typeface="TT Rounds Condensed Bold Italics"/>
                <a:cs typeface="TT Rounds Condensed Bold Italics"/>
                <a:sym typeface="TT Rounds Condensed Bold Italics"/>
              </a:rPr>
              <a:t>Customer Engagement</a:t>
            </a:r>
            <a:r>
              <a:rPr lang="en-US" sz="1950" spc="18">
                <a:solidFill>
                  <a:srgbClr val="000000"/>
                </a:solidFill>
                <a:latin typeface="TT Rounds Condensed"/>
                <a:ea typeface="TT Rounds Condensed"/>
                <a:cs typeface="TT Rounds Condensed"/>
                <a:sym typeface="TT Rounds Condensed"/>
              </a:rPr>
              <a:t>: </a:t>
            </a:r>
            <a:r>
              <a:rPr lang="en-US" sz="1950" spc="18">
                <a:solidFill>
                  <a:srgbClr val="FEFFFF"/>
                </a:solidFill>
                <a:latin typeface="TT Rounds Condensed"/>
                <a:ea typeface="TT Rounds Condensed"/>
                <a:cs typeface="TT Rounds Condensed"/>
                <a:sym typeface="TT Rounds Condensed"/>
              </a:rPr>
              <a:t>Social media engagement is weak  with some consistency but room for growth.</a:t>
            </a:r>
          </a:p>
          <a:p>
            <a:pPr algn="l">
              <a:lnSpc>
                <a:spcPts val="2340"/>
              </a:lnSpc>
            </a:pPr>
            <a:r>
              <a:rPr lang="en-US" b="true" sz="1950" i="true" spc="18">
                <a:solidFill>
                  <a:srgbClr val="0070C0"/>
                </a:solidFill>
                <a:latin typeface="TT Rounds Condensed Bold Italics"/>
                <a:ea typeface="TT Rounds Condensed Bold Italics"/>
                <a:cs typeface="TT Rounds Condensed Bold Italics"/>
                <a:sym typeface="TT Rounds Condensed Bold Italics"/>
              </a:rPr>
              <a:t>Brand Awareness</a:t>
            </a:r>
            <a:r>
              <a:rPr lang="en-US" sz="1950" spc="18">
                <a:solidFill>
                  <a:srgbClr val="000000"/>
                </a:solidFill>
                <a:latin typeface="TT Rounds Condensed"/>
                <a:ea typeface="TT Rounds Condensed"/>
                <a:cs typeface="TT Rounds Condensed"/>
                <a:sym typeface="TT Rounds Condensed"/>
              </a:rPr>
              <a:t>:</a:t>
            </a:r>
            <a:r>
              <a:rPr lang="en-US" sz="1950" spc="18">
                <a:solidFill>
                  <a:srgbClr val="FEFFFF"/>
                </a:solidFill>
                <a:latin typeface="TT Rounds Condensed"/>
                <a:ea typeface="TT Rounds Condensed"/>
                <a:cs typeface="TT Rounds Condensed"/>
                <a:sym typeface="TT Rounds Condensed"/>
              </a:rPr>
              <a:t> There is small local awareness in the Suez community, with potential for expansion.</a:t>
            </a:r>
          </a:p>
        </p:txBody>
      </p:sp>
      <p:sp>
        <p:nvSpPr>
          <p:cNvPr name="TextBox 60" id="60"/>
          <p:cNvSpPr txBox="true"/>
          <p:nvPr/>
        </p:nvSpPr>
        <p:spPr>
          <a:xfrm rot="0">
            <a:off x="12942804" y="4179877"/>
            <a:ext cx="5364180" cy="2371725"/>
          </a:xfrm>
          <a:prstGeom prst="rect">
            <a:avLst/>
          </a:prstGeom>
        </p:spPr>
        <p:txBody>
          <a:bodyPr anchor="t" rtlCol="false" tIns="0" lIns="0" bIns="0" rIns="0">
            <a:spAutoFit/>
          </a:bodyPr>
          <a:lstStyle/>
          <a:p>
            <a:pPr algn="l">
              <a:lnSpc>
                <a:spcPts val="2340"/>
              </a:lnSpc>
            </a:pPr>
            <a:r>
              <a:rPr lang="en-US" b="true" sz="1950" i="true" spc="18">
                <a:solidFill>
                  <a:srgbClr val="92D050"/>
                </a:solidFill>
                <a:latin typeface="TT Rounds Condensed Bold Italics"/>
                <a:ea typeface="TT Rounds Condensed Bold Italics"/>
                <a:cs typeface="TT Rounds Condensed Bold Italics"/>
                <a:sym typeface="TT Rounds Condensed Bold Italics"/>
              </a:rPr>
              <a:t>Brand Awareness</a:t>
            </a:r>
            <a:r>
              <a:rPr lang="en-US" sz="1950" spc="18">
                <a:solidFill>
                  <a:srgbClr val="000000"/>
                </a:solidFill>
                <a:latin typeface="TT Rounds Condensed"/>
                <a:ea typeface="TT Rounds Condensed"/>
                <a:cs typeface="TT Rounds Condensed"/>
                <a:sym typeface="TT Rounds Condensed"/>
              </a:rPr>
              <a:t>:</a:t>
            </a:r>
            <a:r>
              <a:rPr lang="en-US" sz="1950" spc="18">
                <a:solidFill>
                  <a:srgbClr val="FEFFFF"/>
                </a:solidFill>
                <a:latin typeface="TT Rounds Condensed"/>
                <a:ea typeface="TT Rounds Condensed"/>
                <a:cs typeface="TT Rounds Condensed"/>
                <a:sym typeface="TT Rounds Condensed"/>
              </a:rPr>
              <a:t> The goal is to increase brand recognition within Suez by using digital channels, specifically aiming for a 20-30% increase in social media followers within 3 months.</a:t>
            </a:r>
            <a:r>
              <a:rPr lang="en-US" sz="1950" spc="18">
                <a:solidFill>
                  <a:srgbClr val="000000"/>
                </a:solidFill>
                <a:latin typeface="TT Rounds Condensed"/>
                <a:ea typeface="TT Rounds Condensed"/>
                <a:cs typeface="TT Rounds Condensed"/>
                <a:sym typeface="TT Rounds Condensed"/>
              </a:rPr>
              <a:t> </a:t>
            </a:r>
          </a:p>
          <a:p>
            <a:pPr algn="l">
              <a:lnSpc>
                <a:spcPts val="2340"/>
              </a:lnSpc>
            </a:pPr>
            <a:r>
              <a:rPr lang="en-US" b="true" sz="1950" i="true" spc="18">
                <a:solidFill>
                  <a:srgbClr val="92D050"/>
                </a:solidFill>
                <a:latin typeface="TT Rounds Condensed Bold Italics"/>
                <a:ea typeface="TT Rounds Condensed Bold Italics"/>
                <a:cs typeface="TT Rounds Condensed Bold Italics"/>
                <a:sym typeface="TT Rounds Condensed Bold Italics"/>
              </a:rPr>
              <a:t>Website Traffic &amp; Conversion</a:t>
            </a:r>
            <a:r>
              <a:rPr lang="en-US" sz="1950" spc="18">
                <a:solidFill>
                  <a:srgbClr val="000000"/>
                </a:solidFill>
                <a:latin typeface="TT Rounds Condensed"/>
                <a:ea typeface="TT Rounds Condensed"/>
                <a:cs typeface="TT Rounds Condensed"/>
                <a:sym typeface="TT Rounds Condensed"/>
              </a:rPr>
              <a:t>: </a:t>
            </a:r>
            <a:r>
              <a:rPr lang="en-US" sz="1950" spc="18">
                <a:solidFill>
                  <a:srgbClr val="FEFFFF"/>
                </a:solidFill>
                <a:latin typeface="TT Rounds Condensed"/>
                <a:ea typeface="TT Rounds Condensed"/>
                <a:cs typeface="TT Rounds Condensed"/>
                <a:sym typeface="TT Rounds Condensed"/>
              </a:rPr>
              <a:t>Grow website traffic by 10% and achieve a 5% conversion rate (bookings).</a:t>
            </a:r>
          </a:p>
          <a:p>
            <a:pPr algn="l">
              <a:lnSpc>
                <a:spcPts val="2340"/>
              </a:lnSpc>
            </a:pPr>
            <a:r>
              <a:rPr lang="en-US" b="true" sz="1950" i="true" spc="18">
                <a:solidFill>
                  <a:srgbClr val="92D050"/>
                </a:solidFill>
                <a:latin typeface="TT Rounds Condensed Bold Italics"/>
                <a:ea typeface="TT Rounds Condensed Bold Italics"/>
                <a:cs typeface="TT Rounds Condensed Bold Italics"/>
                <a:sym typeface="TT Rounds Condensed Bold Italics"/>
              </a:rPr>
              <a:t>Social Media Engagement</a:t>
            </a:r>
            <a:r>
              <a:rPr lang="en-US" sz="1950" spc="18">
                <a:solidFill>
                  <a:srgbClr val="000000"/>
                </a:solidFill>
                <a:latin typeface="TT Rounds Condensed"/>
                <a:ea typeface="TT Rounds Condensed"/>
                <a:cs typeface="TT Rounds Condensed"/>
                <a:sym typeface="TT Rounds Condensed"/>
              </a:rPr>
              <a:t>: </a:t>
            </a:r>
            <a:r>
              <a:rPr lang="en-US" sz="1950" spc="18">
                <a:solidFill>
                  <a:srgbClr val="FEFFFF"/>
                </a:solidFill>
                <a:latin typeface="TT Rounds Condensed"/>
                <a:ea typeface="TT Rounds Condensed"/>
                <a:cs typeface="TT Rounds Condensed"/>
                <a:sym typeface="TT Rounds Condensed"/>
              </a:rPr>
              <a:t>Increase engagement on platforms such as Instagram and Facebook.</a:t>
            </a:r>
          </a:p>
        </p:txBody>
      </p:sp>
      <p:sp>
        <p:nvSpPr>
          <p:cNvPr name="TextBox 61" id="61"/>
          <p:cNvSpPr txBox="true"/>
          <p:nvPr/>
        </p:nvSpPr>
        <p:spPr>
          <a:xfrm rot="0">
            <a:off x="12825021" y="7363416"/>
            <a:ext cx="5121769" cy="2400300"/>
          </a:xfrm>
          <a:prstGeom prst="rect">
            <a:avLst/>
          </a:prstGeom>
        </p:spPr>
        <p:txBody>
          <a:bodyPr anchor="t" rtlCol="false" tIns="0" lIns="0" bIns="0" rIns="0">
            <a:spAutoFit/>
          </a:bodyPr>
          <a:lstStyle/>
          <a:p>
            <a:pPr algn="l">
              <a:lnSpc>
                <a:spcPts val="2160"/>
              </a:lnSpc>
            </a:pPr>
            <a:r>
              <a:rPr lang="en-US" b="true" sz="1800" i="true" spc="16">
                <a:solidFill>
                  <a:srgbClr val="B96E00"/>
                </a:solidFill>
                <a:latin typeface="TT Rounds Condensed Bold Italics"/>
                <a:ea typeface="TT Rounds Condensed Bold Italics"/>
                <a:cs typeface="TT Rounds Condensed Bold Italics"/>
                <a:sym typeface="TT Rounds Condensed Bold Italics"/>
              </a:rPr>
              <a:t>Focus: </a:t>
            </a:r>
            <a:r>
              <a:rPr lang="en-US" sz="1800" spc="16">
                <a:solidFill>
                  <a:srgbClr val="FEFFFF"/>
                </a:solidFill>
                <a:latin typeface="TT Rounds Condensed"/>
                <a:ea typeface="TT Rounds Condensed"/>
                <a:cs typeface="TT Rounds Condensed"/>
                <a:sym typeface="TT Rounds Condensed"/>
              </a:rPr>
              <a:t>Prioritize social media marketing through engaging content and paid advertising to enhance visibility.</a:t>
            </a:r>
          </a:p>
          <a:p>
            <a:pPr algn="l">
              <a:lnSpc>
                <a:spcPts val="2160"/>
              </a:lnSpc>
            </a:pPr>
            <a:r>
              <a:rPr lang="en-US" b="true" sz="1800" i="true" spc="16">
                <a:solidFill>
                  <a:srgbClr val="B96E00"/>
                </a:solidFill>
                <a:latin typeface="TT Rounds Condensed Bold Italics"/>
                <a:ea typeface="TT Rounds Condensed Bold Italics"/>
                <a:cs typeface="TT Rounds Condensed Bold Italics"/>
                <a:sym typeface="TT Rounds Condensed Bold Italics"/>
              </a:rPr>
              <a:t>Target Audience</a:t>
            </a:r>
            <a:r>
              <a:rPr lang="en-US" sz="1800" spc="16">
                <a:solidFill>
                  <a:srgbClr val="000000"/>
                </a:solidFill>
                <a:latin typeface="TT Rounds Condensed"/>
                <a:ea typeface="TT Rounds Condensed"/>
                <a:cs typeface="TT Rounds Condensed"/>
                <a:sym typeface="TT Rounds Condensed"/>
              </a:rPr>
              <a:t>: </a:t>
            </a:r>
            <a:r>
              <a:rPr lang="en-US" sz="1800" spc="16">
                <a:solidFill>
                  <a:srgbClr val="FEFFFF"/>
                </a:solidFill>
                <a:latin typeface="TT Rounds Condensed"/>
                <a:ea typeface="TT Rounds Condensed"/>
                <a:cs typeface="TT Rounds Condensed"/>
                <a:sym typeface="TT Rounds Condensed"/>
              </a:rPr>
              <a:t>Focus on beginners looking to learn skateboarding, a growing segment, while also keeping families and local youth organizations in mind.</a:t>
            </a:r>
          </a:p>
          <a:p>
            <a:pPr algn="l">
              <a:lnSpc>
                <a:spcPts val="2160"/>
              </a:lnSpc>
            </a:pPr>
            <a:r>
              <a:rPr lang="en-US" b="true" sz="1800" i="true" spc="16">
                <a:solidFill>
                  <a:srgbClr val="B96E00"/>
                </a:solidFill>
                <a:latin typeface="TT Rounds Condensed Bold Italics"/>
                <a:ea typeface="TT Rounds Condensed Bold Italics"/>
                <a:cs typeface="TT Rounds Condensed Bold Italics"/>
                <a:sym typeface="TT Rounds Condensed Bold Italics"/>
              </a:rPr>
              <a:t>Positioning:</a:t>
            </a:r>
            <a:r>
              <a:rPr lang="en-US" sz="1800" spc="16">
                <a:solidFill>
                  <a:srgbClr val="B96E00"/>
                </a:solidFill>
                <a:latin typeface="TT Rounds Condensed"/>
                <a:ea typeface="TT Rounds Condensed"/>
                <a:cs typeface="TT Rounds Condensed"/>
                <a:sym typeface="TT Rounds Condensed"/>
              </a:rPr>
              <a:t> </a:t>
            </a:r>
            <a:r>
              <a:rPr lang="en-US" sz="1800" spc="16">
                <a:solidFill>
                  <a:srgbClr val="FEFFFF"/>
                </a:solidFill>
                <a:latin typeface="TT Rounds Condensed"/>
                <a:ea typeface="TT Rounds Condensed"/>
                <a:cs typeface="TT Rounds Condensed"/>
                <a:sym typeface="TT Rounds Condensed"/>
              </a:rPr>
              <a:t>Emphasize SkateZone’s unique value proposition—professional training from African champions and a community-centered environment.</a:t>
            </a:r>
          </a:p>
        </p:txBody>
      </p:sp>
      <p:sp>
        <p:nvSpPr>
          <p:cNvPr name="TextBox 62" id="62"/>
          <p:cNvSpPr txBox="true"/>
          <p:nvPr/>
        </p:nvSpPr>
        <p:spPr>
          <a:xfrm rot="0">
            <a:off x="19063" y="6583710"/>
            <a:ext cx="5277630" cy="3552825"/>
          </a:xfrm>
          <a:prstGeom prst="rect">
            <a:avLst/>
          </a:prstGeom>
        </p:spPr>
        <p:txBody>
          <a:bodyPr anchor="t" rtlCol="false" tIns="0" lIns="0" bIns="0" rIns="0">
            <a:spAutoFit/>
          </a:bodyPr>
          <a:lstStyle/>
          <a:p>
            <a:pPr algn="l">
              <a:lnSpc>
                <a:spcPts val="2340"/>
              </a:lnSpc>
            </a:pPr>
            <a:r>
              <a:rPr lang="en-US" b="true" sz="1950" i="true" spc="18">
                <a:solidFill>
                  <a:srgbClr val="177964"/>
                </a:solidFill>
                <a:latin typeface="TT Rounds Condensed Bold Italics"/>
                <a:ea typeface="TT Rounds Condensed Bold Italics"/>
                <a:cs typeface="TT Rounds Condensed Bold Italics"/>
                <a:sym typeface="TT Rounds Condensed Bold Italics"/>
              </a:rPr>
              <a:t>Content Creation</a:t>
            </a:r>
            <a:r>
              <a:rPr lang="en-US" sz="1950" spc="18">
                <a:solidFill>
                  <a:srgbClr val="177964"/>
                </a:solidFill>
                <a:latin typeface="TT Rounds Condensed"/>
                <a:ea typeface="TT Rounds Condensed"/>
                <a:cs typeface="TT Rounds Condensed"/>
                <a:sym typeface="TT Rounds Condensed"/>
              </a:rPr>
              <a:t>: </a:t>
            </a:r>
            <a:r>
              <a:rPr lang="en-US" sz="1950" spc="18">
                <a:solidFill>
                  <a:srgbClr val="FEFFFF"/>
                </a:solidFill>
                <a:latin typeface="TT Rounds Condensed"/>
                <a:ea typeface="TT Rounds Condensed"/>
                <a:cs typeface="TT Rounds Condensed"/>
                <a:sym typeface="TT Rounds Condensed"/>
              </a:rPr>
              <a:t>Focus on short-form videos (Instagram Reels, TikTok) showcasing training sessions, tricks, and behind-the-scenes footage.</a:t>
            </a:r>
          </a:p>
          <a:p>
            <a:pPr algn="l">
              <a:lnSpc>
                <a:spcPts val="2340"/>
              </a:lnSpc>
            </a:pPr>
            <a:r>
              <a:rPr lang="en-US" b="true" sz="1950" i="true" spc="18">
                <a:solidFill>
                  <a:srgbClr val="177964"/>
                </a:solidFill>
                <a:latin typeface="TT Rounds Condensed Bold Italics"/>
                <a:ea typeface="TT Rounds Condensed Bold Italics"/>
                <a:cs typeface="TT Rounds Condensed Bold Italics"/>
                <a:sym typeface="TT Rounds Condensed Bold Italics"/>
              </a:rPr>
              <a:t>Paid Media: </a:t>
            </a:r>
            <a:r>
              <a:rPr lang="en-US" sz="1950" spc="18">
                <a:solidFill>
                  <a:srgbClr val="FEFFFF"/>
                </a:solidFill>
                <a:latin typeface="TT Rounds Condensed"/>
                <a:ea typeface="TT Rounds Condensed"/>
                <a:cs typeface="TT Rounds Condensed"/>
                <a:sym typeface="TT Rounds Condensed"/>
              </a:rPr>
              <a:t>Invest in Facebook and Instagram Ads to drive awareness, leveraging targeted ads to attract beginners and local families</a:t>
            </a:r>
            <a:r>
              <a:rPr lang="en-US" sz="1950" spc="18">
                <a:solidFill>
                  <a:srgbClr val="000000"/>
                </a:solidFill>
                <a:latin typeface="TT Rounds Condensed"/>
                <a:ea typeface="TT Rounds Condensed"/>
                <a:cs typeface="TT Rounds Condensed"/>
                <a:sym typeface="TT Rounds Condensed"/>
              </a:rPr>
              <a:t>.</a:t>
            </a:r>
          </a:p>
          <a:p>
            <a:pPr algn="l">
              <a:lnSpc>
                <a:spcPts val="2340"/>
              </a:lnSpc>
            </a:pPr>
            <a:r>
              <a:rPr lang="en-US" b="true" sz="1950" i="true" spc="18">
                <a:solidFill>
                  <a:srgbClr val="177964"/>
                </a:solidFill>
                <a:latin typeface="TT Rounds Condensed Bold Italics"/>
                <a:ea typeface="TT Rounds Condensed Bold Italics"/>
                <a:cs typeface="TT Rounds Condensed Bold Italics"/>
                <a:sym typeface="TT Rounds Condensed Bold Italics"/>
              </a:rPr>
              <a:t>SEO:</a:t>
            </a:r>
            <a:r>
              <a:rPr lang="en-US" sz="1950" spc="18">
                <a:solidFill>
                  <a:srgbClr val="FEFFFF"/>
                </a:solidFill>
                <a:latin typeface="TT Rounds Condensed"/>
                <a:ea typeface="TT Rounds Condensed"/>
                <a:cs typeface="TT Rounds Condensed"/>
                <a:sym typeface="TT Rounds Condensed"/>
              </a:rPr>
              <a:t> Incorporate local keywords like "skate in Egypt" and "learn skate" for organic search visibility.</a:t>
            </a:r>
          </a:p>
          <a:p>
            <a:pPr algn="l">
              <a:lnSpc>
                <a:spcPts val="2340"/>
              </a:lnSpc>
            </a:pPr>
            <a:r>
              <a:rPr lang="en-US" b="true" sz="1950" i="true" spc="18">
                <a:solidFill>
                  <a:srgbClr val="177964"/>
                </a:solidFill>
                <a:latin typeface="TT Rounds Condensed Bold Italics"/>
                <a:ea typeface="TT Rounds Condensed Bold Italics"/>
                <a:cs typeface="TT Rounds Condensed Bold Italics"/>
                <a:sym typeface="TT Rounds Condensed Bold Italics"/>
              </a:rPr>
              <a:t>Community Engagement: </a:t>
            </a:r>
            <a:r>
              <a:rPr lang="en-US" sz="1950" spc="18">
                <a:solidFill>
                  <a:srgbClr val="FEFFFF"/>
                </a:solidFill>
                <a:latin typeface="TT Rounds Condensed"/>
                <a:ea typeface="TT Rounds Condensed"/>
                <a:cs typeface="TT Rounds Condensed"/>
                <a:sym typeface="TT Rounds Condensed"/>
              </a:rPr>
              <a:t>Run polls, contests, and giveaways to increase engagement and community involvement.</a:t>
            </a:r>
          </a:p>
        </p:txBody>
      </p:sp>
      <p:sp>
        <p:nvSpPr>
          <p:cNvPr name="TextBox 63" id="63"/>
          <p:cNvSpPr txBox="true"/>
          <p:nvPr/>
        </p:nvSpPr>
        <p:spPr>
          <a:xfrm rot="0">
            <a:off x="27337" y="4112794"/>
            <a:ext cx="5442915" cy="1981200"/>
          </a:xfrm>
          <a:prstGeom prst="rect">
            <a:avLst/>
          </a:prstGeom>
        </p:spPr>
        <p:txBody>
          <a:bodyPr anchor="t" rtlCol="false" tIns="0" lIns="0" bIns="0" rIns="0">
            <a:spAutoFit/>
          </a:bodyPr>
          <a:lstStyle/>
          <a:p>
            <a:pPr algn="l">
              <a:lnSpc>
                <a:spcPts val="1980"/>
              </a:lnSpc>
            </a:pPr>
            <a:r>
              <a:rPr lang="en-US" b="true" sz="1650" i="true" spc="15">
                <a:solidFill>
                  <a:srgbClr val="FEC306"/>
                </a:solidFill>
                <a:latin typeface="TT Rounds Condensed Bold Italics"/>
                <a:ea typeface="TT Rounds Condensed Bold Italics"/>
                <a:cs typeface="TT Rounds Condensed Bold Italics"/>
                <a:sym typeface="TT Rounds Condensed Bold Italics"/>
              </a:rPr>
              <a:t>Content Production: </a:t>
            </a:r>
            <a:r>
              <a:rPr lang="en-US" sz="1650" spc="15">
                <a:solidFill>
                  <a:srgbClr val="FEFFFF"/>
                </a:solidFill>
                <a:latin typeface="TT Rounds Condensed"/>
                <a:ea typeface="TT Rounds Condensed"/>
                <a:cs typeface="TT Rounds Condensed"/>
                <a:sym typeface="TT Rounds Condensed"/>
              </a:rPr>
              <a:t>Manage content creation in-house, using current tools and available resources to produce engaging social media content</a:t>
            </a:r>
            <a:r>
              <a:rPr lang="en-US" sz="1650" spc="15">
                <a:solidFill>
                  <a:srgbClr val="000000"/>
                </a:solidFill>
                <a:latin typeface="TT Rounds Condensed"/>
                <a:ea typeface="TT Rounds Condensed"/>
                <a:cs typeface="TT Rounds Condensed"/>
                <a:sym typeface="TT Rounds Condensed"/>
              </a:rPr>
              <a:t>.</a:t>
            </a:r>
          </a:p>
          <a:p>
            <a:pPr algn="l">
              <a:lnSpc>
                <a:spcPts val="1980"/>
              </a:lnSpc>
            </a:pPr>
            <a:r>
              <a:rPr lang="en-US" b="true" sz="1650" i="true" spc="15">
                <a:solidFill>
                  <a:srgbClr val="FEC306"/>
                </a:solidFill>
                <a:latin typeface="TT Rounds Condensed Bold Italics"/>
                <a:ea typeface="TT Rounds Condensed Bold Italics"/>
                <a:cs typeface="TT Rounds Condensed Bold Italics"/>
                <a:sym typeface="TT Rounds Condensed Bold Italics"/>
              </a:rPr>
              <a:t>Execution of Ads: </a:t>
            </a:r>
            <a:r>
              <a:rPr lang="en-US" sz="1650" spc="15">
                <a:solidFill>
                  <a:srgbClr val="FEFFFF"/>
                </a:solidFill>
                <a:latin typeface="TT Rounds Condensed"/>
                <a:ea typeface="TT Rounds Condensed"/>
                <a:cs typeface="TT Rounds Condensed"/>
                <a:sym typeface="TT Rounds Condensed"/>
              </a:rPr>
              <a:t>Run social media ads targeting the local community, beginners, and families, using geographic and demographic targeting.</a:t>
            </a:r>
          </a:p>
          <a:p>
            <a:pPr algn="l">
              <a:lnSpc>
                <a:spcPts val="1980"/>
              </a:lnSpc>
            </a:pPr>
            <a:r>
              <a:rPr lang="en-US" b="true" sz="1650" i="true" spc="15">
                <a:solidFill>
                  <a:srgbClr val="FEC306"/>
                </a:solidFill>
                <a:latin typeface="TT Rounds Condensed Bold Italics"/>
                <a:ea typeface="TT Rounds Condensed Bold Italics"/>
                <a:cs typeface="TT Rounds Condensed Bold Italics"/>
                <a:sym typeface="TT Rounds Condensed Bold Italics"/>
              </a:rPr>
              <a:t>Timeline:</a:t>
            </a:r>
            <a:r>
              <a:rPr lang="en-US" sz="1650" spc="15">
                <a:solidFill>
                  <a:srgbClr val="FEC306"/>
                </a:solidFill>
                <a:latin typeface="TT Rounds Condensed"/>
                <a:ea typeface="TT Rounds Condensed"/>
                <a:cs typeface="TT Rounds Condensed"/>
                <a:sym typeface="TT Rounds Condensed"/>
              </a:rPr>
              <a:t> </a:t>
            </a:r>
            <a:r>
              <a:rPr lang="en-US" sz="1650" spc="15">
                <a:solidFill>
                  <a:srgbClr val="FEFFFF"/>
                </a:solidFill>
                <a:latin typeface="TT Rounds Condensed"/>
                <a:ea typeface="TT Rounds Condensed"/>
                <a:cs typeface="TT Rounds Condensed"/>
                <a:sym typeface="TT Rounds Condensed"/>
              </a:rPr>
              <a:t>Launch new content and ads within a defined 3-month period, starting with weekly updates and reviews</a:t>
            </a:r>
            <a:r>
              <a:rPr lang="en-US" sz="1650" spc="15">
                <a:solidFill>
                  <a:srgbClr val="000000"/>
                </a:solidFill>
                <a:latin typeface="TT Rounds Condensed"/>
                <a:ea typeface="TT Rounds Condensed"/>
                <a:cs typeface="TT Rounds Condensed"/>
                <a:sym typeface="TT Rounds Condensed"/>
              </a:rPr>
              <a:t>.</a:t>
            </a:r>
          </a:p>
        </p:txBody>
      </p:sp>
      <p:sp>
        <p:nvSpPr>
          <p:cNvPr name="TextBox 64" id="64"/>
          <p:cNvSpPr txBox="true"/>
          <p:nvPr/>
        </p:nvSpPr>
        <p:spPr>
          <a:xfrm rot="0">
            <a:off x="225552" y="940711"/>
            <a:ext cx="4709090" cy="2676525"/>
          </a:xfrm>
          <a:prstGeom prst="rect">
            <a:avLst/>
          </a:prstGeom>
        </p:spPr>
        <p:txBody>
          <a:bodyPr anchor="t" rtlCol="false" tIns="0" lIns="0" bIns="0" rIns="0">
            <a:spAutoFit/>
          </a:bodyPr>
          <a:lstStyle/>
          <a:p>
            <a:pPr algn="l">
              <a:lnSpc>
                <a:spcPts val="2121"/>
              </a:lnSpc>
            </a:pPr>
            <a:r>
              <a:rPr lang="en-US" b="true" sz="1767" i="true" spc="16">
                <a:solidFill>
                  <a:srgbClr val="FF0000"/>
                </a:solidFill>
                <a:latin typeface="TT Rounds Condensed Bold Italics"/>
                <a:ea typeface="TT Rounds Condensed Bold Italics"/>
                <a:cs typeface="TT Rounds Condensed Bold Italics"/>
                <a:sym typeface="TT Rounds Condensed Bold Italics"/>
              </a:rPr>
              <a:t>Tracking: </a:t>
            </a:r>
            <a:r>
              <a:rPr lang="en-US" b="true" sz="1767" spc="16">
                <a:solidFill>
                  <a:srgbClr val="FEFFFF"/>
                </a:solidFill>
                <a:latin typeface="TT Rounds Condensed Bold"/>
                <a:ea typeface="TT Rounds Condensed Bold"/>
                <a:cs typeface="TT Rounds Condensed Bold"/>
                <a:sym typeface="TT Rounds Condensed Bold"/>
              </a:rPr>
              <a:t>Use social media metrics such as followers, likes, shares, and comments to gauge performance.</a:t>
            </a:r>
          </a:p>
          <a:p>
            <a:pPr algn="l">
              <a:lnSpc>
                <a:spcPts val="2121"/>
              </a:lnSpc>
            </a:pPr>
            <a:r>
              <a:rPr lang="en-US" b="true" sz="1767" i="true" spc="16">
                <a:solidFill>
                  <a:srgbClr val="FF0000"/>
                </a:solidFill>
                <a:latin typeface="TT Rounds Condensed Bold Italics"/>
                <a:ea typeface="TT Rounds Condensed Bold Italics"/>
                <a:cs typeface="TT Rounds Condensed Bold Italics"/>
                <a:sym typeface="TT Rounds Condensed Bold Italics"/>
              </a:rPr>
              <a:t>Review Frequency: </a:t>
            </a:r>
            <a:r>
              <a:rPr lang="en-US" b="true" sz="1767" spc="16">
                <a:solidFill>
                  <a:srgbClr val="FEFFFF"/>
                </a:solidFill>
                <a:latin typeface="TT Rounds Condensed Bold"/>
                <a:ea typeface="TT Rounds Condensed Bold"/>
                <a:cs typeface="TT Rounds Condensed Bold"/>
                <a:sym typeface="TT Rounds Condensed Bold"/>
              </a:rPr>
              <a:t>Weekly reviews to ensure that the strategy is on track and adjust tactics as needed</a:t>
            </a:r>
            <a:r>
              <a:rPr lang="en-US" b="true" sz="1767" spc="16">
                <a:solidFill>
                  <a:srgbClr val="000000"/>
                </a:solidFill>
                <a:latin typeface="TT Rounds Condensed Bold"/>
                <a:ea typeface="TT Rounds Condensed Bold"/>
                <a:cs typeface="TT Rounds Condensed Bold"/>
                <a:sym typeface="TT Rounds Condensed Bold"/>
              </a:rPr>
              <a:t>.</a:t>
            </a:r>
          </a:p>
          <a:p>
            <a:pPr algn="l">
              <a:lnSpc>
                <a:spcPts val="2121"/>
              </a:lnSpc>
            </a:pPr>
            <a:r>
              <a:rPr lang="en-US" b="true" sz="1767" i="true" spc="16">
                <a:solidFill>
                  <a:srgbClr val="FF0000"/>
                </a:solidFill>
                <a:latin typeface="TT Rounds Condensed Bold Italics"/>
                <a:ea typeface="TT Rounds Condensed Bold Italics"/>
                <a:cs typeface="TT Rounds Condensed Bold Italics"/>
                <a:sym typeface="TT Rounds Condensed Bold Italics"/>
              </a:rPr>
              <a:t>Key Performance Indicators (KPIs): </a:t>
            </a:r>
            <a:r>
              <a:rPr lang="en-US" b="true" sz="1767" spc="16">
                <a:solidFill>
                  <a:srgbClr val="FEFFFF"/>
                </a:solidFill>
                <a:latin typeface="TT Rounds Condensed Bold"/>
                <a:ea typeface="TT Rounds Condensed Bold"/>
                <a:cs typeface="TT Rounds Condensed Bold"/>
                <a:sym typeface="TT Rounds Condensed Bold"/>
              </a:rPr>
              <a:t>Monitor follower growth (target: 20-30%), website traffic increases</a:t>
            </a:r>
          </a:p>
          <a:p>
            <a:pPr algn="l">
              <a:lnSpc>
                <a:spcPts val="2121"/>
              </a:lnSpc>
            </a:pPr>
            <a:r>
              <a:rPr lang="en-US" b="true" sz="1767" spc="16">
                <a:solidFill>
                  <a:srgbClr val="FEFFFF"/>
                </a:solidFill>
                <a:latin typeface="TT Rounds Condensed Bold"/>
                <a:ea typeface="TT Rounds Condensed Bold"/>
                <a:cs typeface="TT Rounds Condensed Bold"/>
                <a:sym typeface="TT Rounds Condensed Bold"/>
              </a:rPr>
              <a:t> (target: 10%), and conversion rates (target: 5%)</a:t>
            </a:r>
            <a:r>
              <a:rPr lang="en-US" b="true" sz="1767" spc="16">
                <a:solidFill>
                  <a:srgbClr val="000000"/>
                </a:solidFill>
                <a:latin typeface="TT Rounds Condensed Bold"/>
                <a:ea typeface="TT Rounds Condensed Bold"/>
                <a:cs typeface="TT Rounds Condensed Bold"/>
                <a:sym typeface="TT Rounds Condensed Bold"/>
              </a:rPr>
              <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80824" y="2982279"/>
            <a:ext cx="5378476" cy="4322443"/>
          </a:xfrm>
          <a:custGeom>
            <a:avLst/>
            <a:gdLst/>
            <a:ahLst/>
            <a:cxnLst/>
            <a:rect r="r" b="b" t="t" l="l"/>
            <a:pathLst>
              <a:path h="4322443" w="5378476">
                <a:moveTo>
                  <a:pt x="0" y="0"/>
                </a:moveTo>
                <a:lnTo>
                  <a:pt x="5378476" y="0"/>
                </a:lnTo>
                <a:lnTo>
                  <a:pt x="5378476" y="4322442"/>
                </a:lnTo>
                <a:lnTo>
                  <a:pt x="0" y="4322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563" y="3204134"/>
            <a:ext cx="13934074" cy="3233420"/>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our audience segmentation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19254" y="-96331"/>
            <a:ext cx="15214377" cy="10287000"/>
            <a:chOff x="0" y="0"/>
            <a:chExt cx="15327076" cy="10363200"/>
          </a:xfrm>
        </p:grpSpPr>
        <p:sp>
          <p:nvSpPr>
            <p:cNvPr name="Freeform 3" id="3"/>
            <p:cNvSpPr/>
            <p:nvPr/>
          </p:nvSpPr>
          <p:spPr>
            <a:xfrm flipH="false" flipV="false" rot="0">
              <a:off x="0" y="0"/>
              <a:ext cx="15327075" cy="10363200"/>
            </a:xfrm>
            <a:custGeom>
              <a:avLst/>
              <a:gdLst/>
              <a:ahLst/>
              <a:cxnLst/>
              <a:rect r="r" b="b" t="t" l="l"/>
              <a:pathLst>
                <a:path h="10363200" w="15327075">
                  <a:moveTo>
                    <a:pt x="0" y="0"/>
                  </a:moveTo>
                  <a:lnTo>
                    <a:pt x="15327075" y="0"/>
                  </a:lnTo>
                  <a:lnTo>
                    <a:pt x="15327075" y="10363200"/>
                  </a:lnTo>
                  <a:lnTo>
                    <a:pt x="0" y="10363200"/>
                  </a:lnTo>
                  <a:close/>
                </a:path>
              </a:pathLst>
            </a:custGeom>
            <a:solidFill>
              <a:srgbClr val="EAD1D8">
                <a:alpha val="8235"/>
              </a:srgbClr>
            </a:solidFill>
          </p:spPr>
        </p:sp>
      </p:grpSp>
      <p:grpSp>
        <p:nvGrpSpPr>
          <p:cNvPr name="Group 4" id="4"/>
          <p:cNvGrpSpPr/>
          <p:nvPr/>
        </p:nvGrpSpPr>
        <p:grpSpPr>
          <a:xfrm rot="0">
            <a:off x="7259514" y="652540"/>
            <a:ext cx="3681430" cy="2684018"/>
            <a:chOff x="0" y="0"/>
            <a:chExt cx="3708700" cy="2703900"/>
          </a:xfrm>
        </p:grpSpPr>
        <p:sp>
          <p:nvSpPr>
            <p:cNvPr name="Freeform 5" id="5"/>
            <p:cNvSpPr/>
            <p:nvPr/>
          </p:nvSpPr>
          <p:spPr>
            <a:xfrm flipH="false" flipV="false" rot="0">
              <a:off x="6350" y="6350"/>
              <a:ext cx="3695954" cy="2691257"/>
            </a:xfrm>
            <a:custGeom>
              <a:avLst/>
              <a:gdLst/>
              <a:ahLst/>
              <a:cxnLst/>
              <a:rect r="r" b="b" t="t" l="l"/>
              <a:pathLst>
                <a:path h="2691257" w="3695954">
                  <a:moveTo>
                    <a:pt x="0" y="0"/>
                  </a:moveTo>
                  <a:lnTo>
                    <a:pt x="3695954" y="0"/>
                  </a:lnTo>
                  <a:lnTo>
                    <a:pt x="3695954" y="2691257"/>
                  </a:lnTo>
                  <a:lnTo>
                    <a:pt x="0" y="2691257"/>
                  </a:lnTo>
                  <a:close/>
                </a:path>
              </a:pathLst>
            </a:custGeom>
            <a:solidFill>
              <a:srgbClr val="FFFFFF"/>
            </a:solidFill>
          </p:spPr>
        </p:sp>
        <p:sp>
          <p:nvSpPr>
            <p:cNvPr name="Freeform 6" id="6"/>
            <p:cNvSpPr/>
            <p:nvPr/>
          </p:nvSpPr>
          <p:spPr>
            <a:xfrm flipH="false" flipV="false" rot="0">
              <a:off x="0" y="0"/>
              <a:ext cx="3708654" cy="2703957"/>
            </a:xfrm>
            <a:custGeom>
              <a:avLst/>
              <a:gdLst/>
              <a:ahLst/>
              <a:cxnLst/>
              <a:rect r="r" b="b" t="t" l="l"/>
              <a:pathLst>
                <a:path h="2703957" w="3708654">
                  <a:moveTo>
                    <a:pt x="6350" y="0"/>
                  </a:moveTo>
                  <a:lnTo>
                    <a:pt x="3702304" y="0"/>
                  </a:lnTo>
                  <a:cubicBezTo>
                    <a:pt x="3705860" y="0"/>
                    <a:pt x="3708654" y="2794"/>
                    <a:pt x="3708654" y="6350"/>
                  </a:cubicBezTo>
                  <a:lnTo>
                    <a:pt x="3708654" y="2697607"/>
                  </a:lnTo>
                  <a:cubicBezTo>
                    <a:pt x="3708654" y="2701163"/>
                    <a:pt x="3705860" y="2703957"/>
                    <a:pt x="3702304" y="2703957"/>
                  </a:cubicBezTo>
                  <a:lnTo>
                    <a:pt x="6350" y="2703957"/>
                  </a:lnTo>
                  <a:cubicBezTo>
                    <a:pt x="2794" y="2703957"/>
                    <a:pt x="0" y="2701163"/>
                    <a:pt x="0" y="2697607"/>
                  </a:cubicBezTo>
                  <a:lnTo>
                    <a:pt x="0" y="6350"/>
                  </a:lnTo>
                  <a:cubicBezTo>
                    <a:pt x="0" y="2794"/>
                    <a:pt x="2794" y="0"/>
                    <a:pt x="6350" y="0"/>
                  </a:cubicBezTo>
                  <a:moveTo>
                    <a:pt x="6350" y="12700"/>
                  </a:moveTo>
                  <a:lnTo>
                    <a:pt x="6350" y="6350"/>
                  </a:lnTo>
                  <a:lnTo>
                    <a:pt x="12700" y="6350"/>
                  </a:lnTo>
                  <a:lnTo>
                    <a:pt x="12700" y="2697607"/>
                  </a:lnTo>
                  <a:lnTo>
                    <a:pt x="6350" y="2697607"/>
                  </a:lnTo>
                  <a:lnTo>
                    <a:pt x="6350" y="2691257"/>
                  </a:lnTo>
                  <a:lnTo>
                    <a:pt x="3702304" y="2691257"/>
                  </a:lnTo>
                  <a:lnTo>
                    <a:pt x="3702304" y="2697607"/>
                  </a:lnTo>
                  <a:lnTo>
                    <a:pt x="3695954" y="2697607"/>
                  </a:lnTo>
                  <a:lnTo>
                    <a:pt x="3695954" y="6350"/>
                  </a:lnTo>
                  <a:lnTo>
                    <a:pt x="3702304" y="6350"/>
                  </a:lnTo>
                  <a:lnTo>
                    <a:pt x="3702304" y="12700"/>
                  </a:lnTo>
                  <a:lnTo>
                    <a:pt x="6350" y="12700"/>
                  </a:lnTo>
                  <a:close/>
                </a:path>
              </a:pathLst>
            </a:custGeom>
            <a:solidFill>
              <a:srgbClr val="D0B7C7"/>
            </a:solidFill>
          </p:spPr>
        </p:sp>
      </p:grpSp>
      <p:sp>
        <p:nvSpPr>
          <p:cNvPr name="TextBox 7" id="7"/>
          <p:cNvSpPr txBox="true"/>
          <p:nvPr/>
        </p:nvSpPr>
        <p:spPr>
          <a:xfrm rot="0">
            <a:off x="1688449" y="3915377"/>
            <a:ext cx="4919912" cy="742950"/>
          </a:xfrm>
          <a:prstGeom prst="rect">
            <a:avLst/>
          </a:prstGeom>
        </p:spPr>
        <p:txBody>
          <a:bodyPr anchor="t" rtlCol="false" tIns="0" lIns="0" bIns="0" rIns="0">
            <a:spAutoFit/>
          </a:bodyPr>
          <a:lstStyle/>
          <a:p>
            <a:pPr algn="l">
              <a:lnSpc>
                <a:spcPts val="5717"/>
              </a:lnSpc>
            </a:pPr>
            <a:r>
              <a:rPr lang="en-US" sz="4764">
                <a:solidFill>
                  <a:srgbClr val="FEFFFF"/>
                </a:solidFill>
                <a:latin typeface="Arimo"/>
                <a:ea typeface="Arimo"/>
                <a:cs typeface="Arimo"/>
                <a:sym typeface="Arimo"/>
              </a:rPr>
              <a:t> </a:t>
            </a:r>
            <a:r>
              <a:rPr lang="en-US" sz="4764">
                <a:solidFill>
                  <a:srgbClr val="FEFFFF"/>
                </a:solidFill>
                <a:latin typeface="Arimo"/>
                <a:ea typeface="Arimo"/>
                <a:cs typeface="Arimo"/>
                <a:sym typeface="Arimo"/>
              </a:rPr>
              <a:t>Sarah Ali</a:t>
            </a:r>
          </a:p>
        </p:txBody>
      </p:sp>
      <p:sp>
        <p:nvSpPr>
          <p:cNvPr name="TextBox 8" id="8"/>
          <p:cNvSpPr txBox="true"/>
          <p:nvPr/>
        </p:nvSpPr>
        <p:spPr>
          <a:xfrm rot="0">
            <a:off x="1019118" y="4904240"/>
            <a:ext cx="3151456" cy="643442"/>
          </a:xfrm>
          <a:prstGeom prst="rect">
            <a:avLst/>
          </a:prstGeom>
        </p:spPr>
        <p:txBody>
          <a:bodyPr anchor="t" rtlCol="false" tIns="0" lIns="0" bIns="0" rIns="0">
            <a:spAutoFit/>
          </a:bodyPr>
          <a:lstStyle/>
          <a:p>
            <a:pPr algn="l">
              <a:lnSpc>
                <a:spcPts val="2557"/>
              </a:lnSpc>
            </a:pPr>
            <a:r>
              <a:rPr lang="en-US" b="true" sz="1852">
                <a:solidFill>
                  <a:srgbClr val="FEFFFF"/>
                </a:solidFill>
                <a:latin typeface="Roboto Bold"/>
                <a:ea typeface="Roboto Bold"/>
                <a:cs typeface="Roboto Bold"/>
                <a:sym typeface="Roboto Bold"/>
              </a:rPr>
              <a:t>Background &amp; Demographics</a:t>
            </a:r>
          </a:p>
          <a:p>
            <a:pPr algn="l">
              <a:lnSpc>
                <a:spcPts val="2557"/>
              </a:lnSpc>
            </a:pPr>
          </a:p>
        </p:txBody>
      </p:sp>
      <p:sp>
        <p:nvSpPr>
          <p:cNvPr name="TextBox 9" id="9"/>
          <p:cNvSpPr txBox="true"/>
          <p:nvPr/>
        </p:nvSpPr>
        <p:spPr>
          <a:xfrm rot="0">
            <a:off x="1028700" y="5387217"/>
            <a:ext cx="3426816" cy="2200275"/>
          </a:xfrm>
          <a:prstGeom prst="rect">
            <a:avLst/>
          </a:prstGeom>
        </p:spPr>
        <p:txBody>
          <a:bodyPr anchor="t" rtlCol="false" tIns="0" lIns="0" bIns="0" rIns="0">
            <a:spAutoFit/>
          </a:bodyPr>
          <a:lstStyle/>
          <a:p>
            <a:pPr algn="l">
              <a:lnSpc>
                <a:spcPts val="1588"/>
              </a:lnSpc>
            </a:pPr>
            <a:r>
              <a:rPr lang="en-US" sz="1323" b="true">
                <a:solidFill>
                  <a:srgbClr val="FEFFFF"/>
                </a:solidFill>
                <a:latin typeface="Roboto Bold"/>
                <a:ea typeface="Roboto Bold"/>
                <a:cs typeface="Roboto Bold"/>
                <a:sym typeface="Roboto Bold"/>
              </a:rPr>
              <a:t>Age:28</a:t>
            </a:r>
          </a:p>
          <a:p>
            <a:pPr algn="l">
              <a:lnSpc>
                <a:spcPts val="1588"/>
              </a:lnSpc>
            </a:pPr>
            <a:r>
              <a:rPr lang="en-US" sz="1323" b="true">
                <a:solidFill>
                  <a:srgbClr val="FEFFFF"/>
                </a:solidFill>
                <a:latin typeface="Roboto Bold"/>
                <a:ea typeface="Roboto Bold"/>
                <a:cs typeface="Roboto Bold"/>
                <a:sym typeface="Roboto Bold"/>
              </a:rPr>
              <a:t>Location:Cairo, Egypt</a:t>
            </a:r>
          </a:p>
          <a:p>
            <a:pPr algn="l">
              <a:lnSpc>
                <a:spcPts val="1588"/>
              </a:lnSpc>
            </a:pPr>
            <a:r>
              <a:rPr lang="en-US" sz="1323" b="true">
                <a:solidFill>
                  <a:srgbClr val="FEFFFF"/>
                </a:solidFill>
                <a:latin typeface="Roboto Bold"/>
                <a:ea typeface="Roboto Bold"/>
                <a:cs typeface="Roboto Bold"/>
                <a:sym typeface="Roboto Bold"/>
              </a:rPr>
              <a:t>Gender:female</a:t>
            </a:r>
          </a:p>
          <a:p>
            <a:pPr algn="l">
              <a:lnSpc>
                <a:spcPts val="1588"/>
              </a:lnSpc>
            </a:pPr>
            <a:r>
              <a:rPr lang="en-US" sz="1323" b="true">
                <a:solidFill>
                  <a:srgbClr val="FEFFFF"/>
                </a:solidFill>
                <a:latin typeface="Roboto Bold"/>
                <a:ea typeface="Roboto Bold"/>
                <a:cs typeface="Roboto Bold"/>
                <a:sym typeface="Roboto Bold"/>
              </a:rPr>
              <a:t>Education:Bachelor's degree holder</a:t>
            </a:r>
          </a:p>
          <a:p>
            <a:pPr algn="l">
              <a:lnSpc>
                <a:spcPts val="1588"/>
              </a:lnSpc>
            </a:pPr>
            <a:r>
              <a:rPr lang="en-US" sz="1323" b="true">
                <a:solidFill>
                  <a:srgbClr val="FEFFFF"/>
                </a:solidFill>
                <a:latin typeface="Roboto Bold"/>
                <a:ea typeface="Roboto Bold"/>
                <a:cs typeface="Roboto Bold"/>
                <a:sym typeface="Roboto Bold"/>
              </a:rPr>
              <a:t>Profession:Employee in a technology company</a:t>
            </a:r>
          </a:p>
          <a:p>
            <a:pPr algn="l">
              <a:lnSpc>
                <a:spcPts val="1588"/>
              </a:lnSpc>
            </a:pPr>
            <a:r>
              <a:rPr lang="en-US" sz="1323" b="true">
                <a:solidFill>
                  <a:srgbClr val="FEFFFF"/>
                </a:solidFill>
                <a:latin typeface="Roboto Bold"/>
                <a:ea typeface="Roboto Bold"/>
                <a:cs typeface="Roboto Bold"/>
                <a:sym typeface="Roboto Bold"/>
              </a:rPr>
              <a:t>Marital Status:Married with one child</a:t>
            </a:r>
          </a:p>
          <a:p>
            <a:pPr algn="l">
              <a:lnSpc>
                <a:spcPts val="1588"/>
              </a:lnSpc>
            </a:pPr>
            <a:r>
              <a:rPr lang="en-US" sz="1323" b="true">
                <a:solidFill>
                  <a:srgbClr val="FEFFFF"/>
                </a:solidFill>
                <a:latin typeface="Roboto Bold"/>
                <a:ea typeface="Roboto Bold"/>
                <a:cs typeface="Roboto Bold"/>
                <a:sym typeface="Roboto Bold"/>
              </a:rPr>
              <a:t>Income8000:</a:t>
            </a:r>
          </a:p>
          <a:p>
            <a:pPr algn="l">
              <a:lnSpc>
                <a:spcPts val="1588"/>
              </a:lnSpc>
            </a:pPr>
            <a:r>
              <a:rPr lang="en-US" sz="1323" b="true">
                <a:solidFill>
                  <a:srgbClr val="FEFFFF"/>
                </a:solidFill>
                <a:latin typeface="Roboto Bold"/>
                <a:ea typeface="Roboto Bold"/>
                <a:cs typeface="Roboto Bold"/>
                <a:sym typeface="Roboto Bold"/>
              </a:rPr>
              <a:t>Childern:1</a:t>
            </a:r>
          </a:p>
          <a:p>
            <a:pPr algn="l">
              <a:lnSpc>
                <a:spcPts val="1588"/>
              </a:lnSpc>
            </a:pPr>
          </a:p>
          <a:p>
            <a:pPr algn="l">
              <a:lnSpc>
                <a:spcPts val="1588"/>
              </a:lnSpc>
            </a:pPr>
          </a:p>
        </p:txBody>
      </p:sp>
      <p:sp>
        <p:nvSpPr>
          <p:cNvPr name="AutoShape 10" id="10"/>
          <p:cNvSpPr/>
          <p:nvPr/>
        </p:nvSpPr>
        <p:spPr>
          <a:xfrm>
            <a:off x="1019118" y="4650992"/>
            <a:ext cx="4259651" cy="50426"/>
          </a:xfrm>
          <a:prstGeom prst="line">
            <a:avLst/>
          </a:prstGeom>
          <a:ln cap="rnd" w="38100">
            <a:solidFill>
              <a:srgbClr val="D0B7C7"/>
            </a:solidFill>
            <a:prstDash val="solid"/>
            <a:headEnd type="none" len="sm" w="sm"/>
            <a:tailEnd type="none" len="sm" w="sm"/>
          </a:ln>
        </p:spPr>
      </p:sp>
      <p:sp>
        <p:nvSpPr>
          <p:cNvPr name="TextBox 11" id="11"/>
          <p:cNvSpPr txBox="true"/>
          <p:nvPr/>
        </p:nvSpPr>
        <p:spPr>
          <a:xfrm rot="0">
            <a:off x="7517581" y="872565"/>
            <a:ext cx="3151456" cy="348520"/>
          </a:xfrm>
          <a:prstGeom prst="rect">
            <a:avLst/>
          </a:prstGeom>
        </p:spPr>
        <p:txBody>
          <a:bodyPr anchor="t" rtlCol="false" tIns="0" lIns="0" bIns="0" rIns="0">
            <a:spAutoFit/>
          </a:bodyPr>
          <a:lstStyle/>
          <a:p>
            <a:pPr algn="l">
              <a:lnSpc>
                <a:spcPts val="2045"/>
              </a:lnSpc>
            </a:pPr>
            <a:r>
              <a:rPr lang="en-US" b="true" sz="1852">
                <a:solidFill>
                  <a:srgbClr val="A64D79"/>
                </a:solidFill>
                <a:latin typeface="Roboto Bold"/>
                <a:ea typeface="Roboto Bold"/>
                <a:cs typeface="Roboto Bold"/>
                <a:sym typeface="Roboto Bold"/>
              </a:rPr>
              <a:t>Goals/Aspirations</a:t>
            </a:r>
          </a:p>
          <a:p>
            <a:pPr algn="l">
              <a:lnSpc>
                <a:spcPts val="2045"/>
              </a:lnSpc>
            </a:pPr>
          </a:p>
        </p:txBody>
      </p:sp>
      <p:grpSp>
        <p:nvGrpSpPr>
          <p:cNvPr name="Group 12" id="12"/>
          <p:cNvGrpSpPr/>
          <p:nvPr/>
        </p:nvGrpSpPr>
        <p:grpSpPr>
          <a:xfrm rot="0">
            <a:off x="11406358" y="590278"/>
            <a:ext cx="3681430" cy="4352063"/>
            <a:chOff x="0" y="0"/>
            <a:chExt cx="3708700" cy="4384300"/>
          </a:xfrm>
        </p:grpSpPr>
        <p:sp>
          <p:nvSpPr>
            <p:cNvPr name="Freeform 13" id="13"/>
            <p:cNvSpPr/>
            <p:nvPr/>
          </p:nvSpPr>
          <p:spPr>
            <a:xfrm flipH="false" flipV="false" rot="0">
              <a:off x="6350" y="6350"/>
              <a:ext cx="3695954" cy="4371594"/>
            </a:xfrm>
            <a:custGeom>
              <a:avLst/>
              <a:gdLst/>
              <a:ahLst/>
              <a:cxnLst/>
              <a:rect r="r" b="b" t="t" l="l"/>
              <a:pathLst>
                <a:path h="4371594" w="3695954">
                  <a:moveTo>
                    <a:pt x="0" y="0"/>
                  </a:moveTo>
                  <a:lnTo>
                    <a:pt x="3695954" y="0"/>
                  </a:lnTo>
                  <a:lnTo>
                    <a:pt x="3695954" y="4371594"/>
                  </a:lnTo>
                  <a:lnTo>
                    <a:pt x="0" y="4371594"/>
                  </a:lnTo>
                  <a:close/>
                </a:path>
              </a:pathLst>
            </a:custGeom>
            <a:solidFill>
              <a:srgbClr val="FFFFFF"/>
            </a:solidFill>
          </p:spPr>
        </p:sp>
        <p:sp>
          <p:nvSpPr>
            <p:cNvPr name="Freeform 14" id="14"/>
            <p:cNvSpPr/>
            <p:nvPr/>
          </p:nvSpPr>
          <p:spPr>
            <a:xfrm flipH="false" flipV="false" rot="0">
              <a:off x="0" y="0"/>
              <a:ext cx="3708654" cy="4384294"/>
            </a:xfrm>
            <a:custGeom>
              <a:avLst/>
              <a:gdLst/>
              <a:ahLst/>
              <a:cxnLst/>
              <a:rect r="r" b="b" t="t" l="l"/>
              <a:pathLst>
                <a:path h="4384294" w="3708654">
                  <a:moveTo>
                    <a:pt x="6350" y="0"/>
                  </a:moveTo>
                  <a:lnTo>
                    <a:pt x="3702304" y="0"/>
                  </a:lnTo>
                  <a:cubicBezTo>
                    <a:pt x="3705860" y="0"/>
                    <a:pt x="3708654" y="2794"/>
                    <a:pt x="3708654" y="6350"/>
                  </a:cubicBezTo>
                  <a:lnTo>
                    <a:pt x="3708654" y="4377944"/>
                  </a:lnTo>
                  <a:cubicBezTo>
                    <a:pt x="3708654" y="4381500"/>
                    <a:pt x="3705860" y="4384294"/>
                    <a:pt x="3702304" y="4384294"/>
                  </a:cubicBezTo>
                  <a:lnTo>
                    <a:pt x="6350" y="4384294"/>
                  </a:lnTo>
                  <a:cubicBezTo>
                    <a:pt x="2794" y="4384294"/>
                    <a:pt x="0" y="4381500"/>
                    <a:pt x="0" y="4377944"/>
                  </a:cubicBezTo>
                  <a:lnTo>
                    <a:pt x="0" y="6350"/>
                  </a:lnTo>
                  <a:cubicBezTo>
                    <a:pt x="0" y="2794"/>
                    <a:pt x="2794" y="0"/>
                    <a:pt x="6350" y="0"/>
                  </a:cubicBezTo>
                  <a:moveTo>
                    <a:pt x="6350" y="12700"/>
                  </a:moveTo>
                  <a:lnTo>
                    <a:pt x="6350" y="6350"/>
                  </a:lnTo>
                  <a:lnTo>
                    <a:pt x="12700" y="6350"/>
                  </a:lnTo>
                  <a:lnTo>
                    <a:pt x="12700" y="4377944"/>
                  </a:lnTo>
                  <a:lnTo>
                    <a:pt x="6350" y="4377944"/>
                  </a:lnTo>
                  <a:lnTo>
                    <a:pt x="6350" y="4371594"/>
                  </a:lnTo>
                  <a:lnTo>
                    <a:pt x="3702304" y="4371594"/>
                  </a:lnTo>
                  <a:lnTo>
                    <a:pt x="3702304" y="4377944"/>
                  </a:lnTo>
                  <a:lnTo>
                    <a:pt x="3695954" y="4377944"/>
                  </a:lnTo>
                  <a:lnTo>
                    <a:pt x="3695954" y="6350"/>
                  </a:lnTo>
                  <a:lnTo>
                    <a:pt x="3702304" y="6350"/>
                  </a:lnTo>
                  <a:lnTo>
                    <a:pt x="3702304" y="12700"/>
                  </a:lnTo>
                  <a:lnTo>
                    <a:pt x="6350" y="12700"/>
                  </a:lnTo>
                  <a:close/>
                </a:path>
              </a:pathLst>
            </a:custGeom>
            <a:solidFill>
              <a:srgbClr val="D0B7C7"/>
            </a:solidFill>
          </p:spPr>
        </p:sp>
      </p:grpSp>
      <p:grpSp>
        <p:nvGrpSpPr>
          <p:cNvPr name="Group 15" id="15"/>
          <p:cNvGrpSpPr/>
          <p:nvPr/>
        </p:nvGrpSpPr>
        <p:grpSpPr>
          <a:xfrm rot="0">
            <a:off x="7252594" y="6166637"/>
            <a:ext cx="3681430" cy="3888942"/>
            <a:chOff x="0" y="0"/>
            <a:chExt cx="3708700" cy="3917749"/>
          </a:xfrm>
        </p:grpSpPr>
        <p:sp>
          <p:nvSpPr>
            <p:cNvPr name="Freeform 16" id="16"/>
            <p:cNvSpPr/>
            <p:nvPr/>
          </p:nvSpPr>
          <p:spPr>
            <a:xfrm flipH="false" flipV="false" rot="0">
              <a:off x="6350" y="6350"/>
              <a:ext cx="3695954" cy="3904996"/>
            </a:xfrm>
            <a:custGeom>
              <a:avLst/>
              <a:gdLst/>
              <a:ahLst/>
              <a:cxnLst/>
              <a:rect r="r" b="b" t="t" l="l"/>
              <a:pathLst>
                <a:path h="3904996" w="3695954">
                  <a:moveTo>
                    <a:pt x="0" y="0"/>
                  </a:moveTo>
                  <a:lnTo>
                    <a:pt x="3695954" y="0"/>
                  </a:lnTo>
                  <a:lnTo>
                    <a:pt x="3695954" y="3904996"/>
                  </a:lnTo>
                  <a:lnTo>
                    <a:pt x="0" y="3904996"/>
                  </a:lnTo>
                  <a:close/>
                </a:path>
              </a:pathLst>
            </a:custGeom>
            <a:solidFill>
              <a:srgbClr val="FFFFFF"/>
            </a:solidFill>
          </p:spPr>
        </p:sp>
        <p:sp>
          <p:nvSpPr>
            <p:cNvPr name="Freeform 17" id="17"/>
            <p:cNvSpPr/>
            <p:nvPr/>
          </p:nvSpPr>
          <p:spPr>
            <a:xfrm flipH="false" flipV="false" rot="0">
              <a:off x="0" y="0"/>
              <a:ext cx="3708654" cy="3917696"/>
            </a:xfrm>
            <a:custGeom>
              <a:avLst/>
              <a:gdLst/>
              <a:ahLst/>
              <a:cxnLst/>
              <a:rect r="r" b="b" t="t" l="l"/>
              <a:pathLst>
                <a:path h="3917696" w="3708654">
                  <a:moveTo>
                    <a:pt x="6350" y="0"/>
                  </a:moveTo>
                  <a:lnTo>
                    <a:pt x="3702304" y="0"/>
                  </a:lnTo>
                  <a:cubicBezTo>
                    <a:pt x="3705860" y="0"/>
                    <a:pt x="3708654" y="2794"/>
                    <a:pt x="3708654" y="6350"/>
                  </a:cubicBezTo>
                  <a:lnTo>
                    <a:pt x="3708654" y="3911346"/>
                  </a:lnTo>
                  <a:cubicBezTo>
                    <a:pt x="3708654" y="3914902"/>
                    <a:pt x="3705860" y="3917696"/>
                    <a:pt x="3702304" y="3917696"/>
                  </a:cubicBezTo>
                  <a:lnTo>
                    <a:pt x="6350" y="3917696"/>
                  </a:lnTo>
                  <a:cubicBezTo>
                    <a:pt x="2794" y="3917696"/>
                    <a:pt x="0" y="3914902"/>
                    <a:pt x="0" y="3911346"/>
                  </a:cubicBezTo>
                  <a:lnTo>
                    <a:pt x="0" y="6350"/>
                  </a:lnTo>
                  <a:cubicBezTo>
                    <a:pt x="0" y="2794"/>
                    <a:pt x="2794" y="0"/>
                    <a:pt x="6350" y="0"/>
                  </a:cubicBezTo>
                  <a:moveTo>
                    <a:pt x="6350" y="12700"/>
                  </a:moveTo>
                  <a:lnTo>
                    <a:pt x="6350" y="6350"/>
                  </a:lnTo>
                  <a:lnTo>
                    <a:pt x="12700" y="6350"/>
                  </a:lnTo>
                  <a:lnTo>
                    <a:pt x="12700" y="3911346"/>
                  </a:lnTo>
                  <a:lnTo>
                    <a:pt x="6350" y="3911346"/>
                  </a:lnTo>
                  <a:lnTo>
                    <a:pt x="6350" y="3904996"/>
                  </a:lnTo>
                  <a:lnTo>
                    <a:pt x="3702304" y="3904996"/>
                  </a:lnTo>
                  <a:lnTo>
                    <a:pt x="3702304" y="3911346"/>
                  </a:lnTo>
                  <a:lnTo>
                    <a:pt x="3695954" y="3911346"/>
                  </a:lnTo>
                  <a:lnTo>
                    <a:pt x="3695954" y="6350"/>
                  </a:lnTo>
                  <a:lnTo>
                    <a:pt x="3702304" y="6350"/>
                  </a:lnTo>
                  <a:lnTo>
                    <a:pt x="3702304" y="12700"/>
                  </a:lnTo>
                  <a:lnTo>
                    <a:pt x="6350" y="12700"/>
                  </a:lnTo>
                  <a:close/>
                </a:path>
              </a:pathLst>
            </a:custGeom>
            <a:solidFill>
              <a:srgbClr val="D0B7C7"/>
            </a:solidFill>
          </p:spPr>
        </p:sp>
        <p:sp>
          <p:nvSpPr>
            <p:cNvPr name="TextBox 18" id="18"/>
            <p:cNvSpPr txBox="true"/>
            <p:nvPr/>
          </p:nvSpPr>
          <p:spPr>
            <a:xfrm>
              <a:off x="0" y="-38100"/>
              <a:ext cx="3708700" cy="3955849"/>
            </a:xfrm>
            <a:prstGeom prst="rect">
              <a:avLst/>
            </a:prstGeom>
          </p:spPr>
          <p:txBody>
            <a:bodyPr anchor="ctr" rtlCol="false" tIns="67235" lIns="67235" bIns="67235" rIns="67235"/>
            <a:lstStyle/>
            <a:p>
              <a:pPr algn="l">
                <a:lnSpc>
                  <a:spcPts val="2557"/>
                </a:lnSpc>
              </a:pPr>
              <a:r>
                <a:rPr lang="en-US" b="true" sz="1852">
                  <a:solidFill>
                    <a:srgbClr val="A64D79"/>
                  </a:solidFill>
                  <a:latin typeface="Roboto Bold"/>
                  <a:ea typeface="Roboto Bold"/>
                  <a:cs typeface="Roboto Bold"/>
                  <a:sym typeface="Roboto Bold"/>
                </a:rPr>
                <a:t>Personality Traits</a:t>
              </a:r>
            </a:p>
            <a:p>
              <a:pPr algn="l">
                <a:lnSpc>
                  <a:spcPts val="1826"/>
                </a:lnSpc>
              </a:pPr>
              <a:r>
                <a:rPr lang="en-US" b="true" sz="1323">
                  <a:solidFill>
                    <a:srgbClr val="434343"/>
                  </a:solidFill>
                  <a:latin typeface="Roboto Bold"/>
                  <a:ea typeface="Roboto Bold"/>
                  <a:cs typeface="Roboto Bold"/>
                  <a:sym typeface="Roboto Bold"/>
                </a:rPr>
                <a:t>One of her personal characteristics is that she loves providing a comfortable educational and sports environment that helps Yassin grow and develop</a:t>
              </a:r>
            </a:p>
            <a:p>
              <a:pPr algn="l">
                <a:lnSpc>
                  <a:spcPts val="2557"/>
                </a:lnSpc>
              </a:pPr>
              <a:r>
                <a:rPr lang="en-US" b="true" sz="1852">
                  <a:solidFill>
                    <a:srgbClr val="A64D79"/>
                  </a:solidFill>
                  <a:latin typeface="Roboto Bold"/>
                  <a:ea typeface="Roboto Bold"/>
                  <a:cs typeface="Roboto Bold"/>
                  <a:sym typeface="Roboto Bold"/>
                </a:rPr>
                <a:t>Values &amp; Beliefs</a:t>
              </a:r>
            </a:p>
            <a:p>
              <a:pPr algn="l">
                <a:lnSpc>
                  <a:spcPts val="1826"/>
                </a:lnSpc>
              </a:pPr>
              <a:r>
                <a:rPr lang="en-US" b="true" sz="1323">
                  <a:solidFill>
                    <a:srgbClr val="434343"/>
                  </a:solidFill>
                  <a:latin typeface="Roboto Bold"/>
                  <a:ea typeface="Roboto Bold"/>
                  <a:cs typeface="Roboto Bold"/>
                  <a:sym typeface="Roboto Bold"/>
                </a:rPr>
                <a:t>She think that playing singles is not the best solution for Yassin, but rather he should enter an academy to learn with a specialized coach and meet new friends.</a:t>
              </a:r>
            </a:p>
            <a:p>
              <a:pPr algn="l">
                <a:lnSpc>
                  <a:spcPts val="1826"/>
                </a:lnSpc>
              </a:pPr>
            </a:p>
            <a:p>
              <a:pPr algn="l">
                <a:lnSpc>
                  <a:spcPts val="2557"/>
                </a:lnSpc>
              </a:pPr>
              <a:r>
                <a:rPr lang="en-US" b="true" sz="1852">
                  <a:solidFill>
                    <a:srgbClr val="A64D79"/>
                  </a:solidFill>
                  <a:latin typeface="Roboto Bold"/>
                  <a:ea typeface="Roboto Bold"/>
                  <a:cs typeface="Roboto Bold"/>
                  <a:sym typeface="Roboto Bold"/>
                </a:rPr>
                <a:t>Lifestyle</a:t>
              </a:r>
            </a:p>
            <a:p>
              <a:pPr algn="l">
                <a:lnSpc>
                  <a:spcPts val="1826"/>
                </a:lnSpc>
              </a:pPr>
              <a:r>
                <a:rPr lang="en-US" b="true" sz="1323">
                  <a:solidFill>
                    <a:srgbClr val="000000"/>
                  </a:solidFill>
                  <a:latin typeface="Roboto Bold"/>
                  <a:ea typeface="Roboto Bold"/>
                  <a:cs typeface="Roboto Bold"/>
                  <a:sym typeface="Roboto Bold"/>
                </a:rPr>
                <a:t>Her favorite hobby is searching for the best places for her son to learn the game he loves</a:t>
              </a:r>
            </a:p>
          </p:txBody>
        </p:sp>
      </p:grpSp>
      <p:grpSp>
        <p:nvGrpSpPr>
          <p:cNvPr name="Group 19" id="19"/>
          <p:cNvGrpSpPr/>
          <p:nvPr/>
        </p:nvGrpSpPr>
        <p:grpSpPr>
          <a:xfrm rot="0">
            <a:off x="11406358" y="5143500"/>
            <a:ext cx="3681430" cy="4963956"/>
            <a:chOff x="0" y="0"/>
            <a:chExt cx="3708700" cy="5000726"/>
          </a:xfrm>
        </p:grpSpPr>
        <p:sp>
          <p:nvSpPr>
            <p:cNvPr name="Freeform 20" id="20"/>
            <p:cNvSpPr/>
            <p:nvPr/>
          </p:nvSpPr>
          <p:spPr>
            <a:xfrm flipH="false" flipV="false" rot="0">
              <a:off x="6350" y="7243"/>
              <a:ext cx="3695954" cy="4986233"/>
            </a:xfrm>
            <a:custGeom>
              <a:avLst/>
              <a:gdLst/>
              <a:ahLst/>
              <a:cxnLst/>
              <a:rect r="r" b="b" t="t" l="l"/>
              <a:pathLst>
                <a:path h="4986233" w="3695954">
                  <a:moveTo>
                    <a:pt x="0" y="0"/>
                  </a:moveTo>
                  <a:lnTo>
                    <a:pt x="3695954" y="0"/>
                  </a:lnTo>
                  <a:lnTo>
                    <a:pt x="3695954" y="4986233"/>
                  </a:lnTo>
                  <a:lnTo>
                    <a:pt x="0" y="4986233"/>
                  </a:lnTo>
                  <a:close/>
                </a:path>
              </a:pathLst>
            </a:custGeom>
            <a:solidFill>
              <a:srgbClr val="FFFFFF"/>
            </a:solidFill>
          </p:spPr>
        </p:sp>
        <p:sp>
          <p:nvSpPr>
            <p:cNvPr name="Freeform 21" id="21"/>
            <p:cNvSpPr/>
            <p:nvPr/>
          </p:nvSpPr>
          <p:spPr>
            <a:xfrm flipH="false" flipV="false" rot="0">
              <a:off x="0" y="0"/>
              <a:ext cx="3708654" cy="5000719"/>
            </a:xfrm>
            <a:custGeom>
              <a:avLst/>
              <a:gdLst/>
              <a:ahLst/>
              <a:cxnLst/>
              <a:rect r="r" b="b" t="t" l="l"/>
              <a:pathLst>
                <a:path h="5000719" w="3708654">
                  <a:moveTo>
                    <a:pt x="6350" y="0"/>
                  </a:moveTo>
                  <a:lnTo>
                    <a:pt x="3702304" y="0"/>
                  </a:lnTo>
                  <a:cubicBezTo>
                    <a:pt x="3705860" y="0"/>
                    <a:pt x="3708654" y="3187"/>
                    <a:pt x="3708654" y="7243"/>
                  </a:cubicBezTo>
                  <a:lnTo>
                    <a:pt x="3708654" y="4993476"/>
                  </a:lnTo>
                  <a:cubicBezTo>
                    <a:pt x="3708654" y="4997532"/>
                    <a:pt x="3705860" y="5000719"/>
                    <a:pt x="3702304" y="5000719"/>
                  </a:cubicBezTo>
                  <a:lnTo>
                    <a:pt x="6350" y="5000719"/>
                  </a:lnTo>
                  <a:cubicBezTo>
                    <a:pt x="2794" y="5000719"/>
                    <a:pt x="0" y="4997532"/>
                    <a:pt x="0" y="4993476"/>
                  </a:cubicBezTo>
                  <a:lnTo>
                    <a:pt x="0" y="7243"/>
                  </a:lnTo>
                  <a:cubicBezTo>
                    <a:pt x="0" y="3187"/>
                    <a:pt x="2794" y="0"/>
                    <a:pt x="6350" y="0"/>
                  </a:cubicBezTo>
                  <a:moveTo>
                    <a:pt x="6350" y="14486"/>
                  </a:moveTo>
                  <a:lnTo>
                    <a:pt x="6350" y="7243"/>
                  </a:lnTo>
                  <a:lnTo>
                    <a:pt x="12700" y="7243"/>
                  </a:lnTo>
                  <a:lnTo>
                    <a:pt x="12700" y="4993476"/>
                  </a:lnTo>
                  <a:lnTo>
                    <a:pt x="6350" y="4993476"/>
                  </a:lnTo>
                  <a:lnTo>
                    <a:pt x="6350" y="4986234"/>
                  </a:lnTo>
                  <a:lnTo>
                    <a:pt x="3702304" y="4986234"/>
                  </a:lnTo>
                  <a:lnTo>
                    <a:pt x="3702304" y="4993476"/>
                  </a:lnTo>
                  <a:lnTo>
                    <a:pt x="3695954" y="4993476"/>
                  </a:lnTo>
                  <a:lnTo>
                    <a:pt x="3695954" y="7243"/>
                  </a:lnTo>
                  <a:lnTo>
                    <a:pt x="3702304" y="7243"/>
                  </a:lnTo>
                  <a:lnTo>
                    <a:pt x="3702304" y="14486"/>
                  </a:lnTo>
                  <a:lnTo>
                    <a:pt x="6350" y="14486"/>
                  </a:lnTo>
                  <a:close/>
                </a:path>
              </a:pathLst>
            </a:custGeom>
            <a:solidFill>
              <a:srgbClr val="D0B7C7"/>
            </a:solidFill>
          </p:spPr>
        </p:sp>
      </p:grpSp>
      <p:sp>
        <p:nvSpPr>
          <p:cNvPr name="TextBox 22" id="22"/>
          <p:cNvSpPr txBox="true"/>
          <p:nvPr/>
        </p:nvSpPr>
        <p:spPr>
          <a:xfrm rot="0">
            <a:off x="11671346" y="872565"/>
            <a:ext cx="3151456" cy="561653"/>
          </a:xfrm>
          <a:prstGeom prst="rect">
            <a:avLst/>
          </a:prstGeom>
        </p:spPr>
        <p:txBody>
          <a:bodyPr anchor="t" rtlCol="false" tIns="0" lIns="0" bIns="0" rIns="0">
            <a:spAutoFit/>
          </a:bodyPr>
          <a:lstStyle/>
          <a:p>
            <a:pPr algn="l">
              <a:lnSpc>
                <a:spcPts val="2454"/>
              </a:lnSpc>
            </a:pPr>
            <a:r>
              <a:rPr lang="en-US" b="true" sz="2223">
                <a:solidFill>
                  <a:srgbClr val="A64D79"/>
                </a:solidFill>
                <a:latin typeface="Roboto Bold"/>
                <a:ea typeface="Roboto Bold"/>
                <a:cs typeface="Roboto Bold"/>
                <a:sym typeface="Roboto Bold"/>
              </a:rPr>
              <a:t>Behavioral Information</a:t>
            </a:r>
          </a:p>
          <a:p>
            <a:pPr algn="l">
              <a:lnSpc>
                <a:spcPts val="2454"/>
              </a:lnSpc>
            </a:pPr>
          </a:p>
        </p:txBody>
      </p:sp>
      <p:sp>
        <p:nvSpPr>
          <p:cNvPr name="TextBox 23" id="23"/>
          <p:cNvSpPr txBox="true"/>
          <p:nvPr/>
        </p:nvSpPr>
        <p:spPr>
          <a:xfrm rot="0">
            <a:off x="11671346" y="5286706"/>
            <a:ext cx="3151456" cy="4820750"/>
          </a:xfrm>
          <a:prstGeom prst="rect">
            <a:avLst/>
          </a:prstGeom>
        </p:spPr>
        <p:txBody>
          <a:bodyPr anchor="t" rtlCol="false" tIns="0" lIns="0" bIns="0" rIns="0">
            <a:spAutoFit/>
          </a:bodyPr>
          <a:lstStyle/>
          <a:p>
            <a:pPr algn="l">
              <a:lnSpc>
                <a:spcPts val="1735"/>
              </a:lnSpc>
            </a:pPr>
            <a:r>
              <a:rPr lang="en-US" b="true" sz="1571">
                <a:solidFill>
                  <a:srgbClr val="A64D79"/>
                </a:solidFill>
                <a:latin typeface="Roboto Bold"/>
                <a:ea typeface="Roboto Bold"/>
                <a:cs typeface="Roboto Bold"/>
                <a:sym typeface="Roboto Bold"/>
              </a:rPr>
              <a:t>Motivations &amp; Influences</a:t>
            </a:r>
          </a:p>
          <a:p>
            <a:pPr algn="l">
              <a:lnSpc>
                <a:spcPts val="1457"/>
              </a:lnSpc>
            </a:pPr>
            <a:r>
              <a:rPr lang="en-US" b="true" sz="1320">
                <a:solidFill>
                  <a:srgbClr val="595959"/>
                </a:solidFill>
                <a:latin typeface="Arial Bold"/>
                <a:ea typeface="Arial Bold"/>
                <a:cs typeface="Arial Bold"/>
                <a:sym typeface="Arial Bold"/>
              </a:rPr>
              <a:t>Motivations:</a:t>
            </a:r>
          </a:p>
          <a:p>
            <a:pPr algn="l">
              <a:lnSpc>
                <a:spcPts val="1457"/>
              </a:lnSpc>
            </a:pPr>
          </a:p>
          <a:p>
            <a:pPr algn="l" marL="285036" indent="-142518" lvl="1">
              <a:lnSpc>
                <a:spcPts val="1457"/>
              </a:lnSpc>
              <a:buFont typeface="Arial"/>
              <a:buChar char="•"/>
            </a:pPr>
            <a:r>
              <a:rPr lang="en-US" b="true" sz="1320">
                <a:solidFill>
                  <a:srgbClr val="595959"/>
                </a:solidFill>
                <a:latin typeface="Arial Bold"/>
                <a:ea typeface="Arial Bold"/>
                <a:cs typeface="Arial Bold"/>
                <a:sym typeface="Arial Bold"/>
              </a:rPr>
              <a:t>One of Sarah's most important motivations is to help Yassin gain self-confidence and gain new friends through the academy</a:t>
            </a:r>
          </a:p>
          <a:p>
            <a:pPr algn="l">
              <a:lnSpc>
                <a:spcPts val="1457"/>
              </a:lnSpc>
            </a:pPr>
          </a:p>
          <a:p>
            <a:pPr algn="l" marL="285036" indent="-142518" lvl="1">
              <a:lnSpc>
                <a:spcPts val="1457"/>
              </a:lnSpc>
              <a:buFont typeface="Arial"/>
              <a:buChar char="•"/>
            </a:pPr>
            <a:r>
              <a:rPr lang="en-US" b="true" sz="1320">
                <a:solidFill>
                  <a:srgbClr val="595959"/>
                </a:solidFill>
                <a:latin typeface="Arial Bold"/>
                <a:ea typeface="Arial Bold"/>
                <a:cs typeface="Arial Bold"/>
                <a:sym typeface="Arial Bold"/>
              </a:rPr>
              <a:t>She wants to make sure the academy has safe areas for skeet and all the medical supplies in case Yassin is injured</a:t>
            </a:r>
          </a:p>
          <a:p>
            <a:pPr algn="l">
              <a:lnSpc>
                <a:spcPts val="1457"/>
              </a:lnSpc>
            </a:pPr>
          </a:p>
          <a:p>
            <a:pPr algn="l">
              <a:lnSpc>
                <a:spcPts val="1457"/>
              </a:lnSpc>
            </a:pPr>
            <a:r>
              <a:rPr lang="en-US" b="true" sz="1320">
                <a:solidFill>
                  <a:srgbClr val="595959"/>
                </a:solidFill>
                <a:latin typeface="Arial Bold"/>
                <a:ea typeface="Arial Bold"/>
                <a:cs typeface="Arial Bold"/>
                <a:sym typeface="Arial Bold"/>
              </a:rPr>
              <a:t>Effects</a:t>
            </a:r>
          </a:p>
          <a:p>
            <a:pPr algn="l">
              <a:lnSpc>
                <a:spcPts val="1457"/>
              </a:lnSpc>
            </a:pPr>
          </a:p>
          <a:p>
            <a:pPr algn="l" marL="285036" indent="-142518" lvl="1">
              <a:lnSpc>
                <a:spcPts val="1457"/>
              </a:lnSpc>
              <a:buFont typeface="Arial"/>
              <a:buChar char="•"/>
            </a:pPr>
            <a:r>
              <a:rPr lang="en-US" b="true" sz="1320">
                <a:solidFill>
                  <a:srgbClr val="595959"/>
                </a:solidFill>
                <a:latin typeface="Arial Bold"/>
                <a:ea typeface="Arial Bold"/>
                <a:cs typeface="Arial Bold"/>
                <a:sym typeface="Arial Bold"/>
              </a:rPr>
              <a:t>Academy programs that offer flexible options that fit Sarah's schedule and reduce stress on her daily life greatly influenced her decision.</a:t>
            </a:r>
          </a:p>
          <a:p>
            <a:pPr algn="l">
              <a:lnSpc>
                <a:spcPts val="1457"/>
              </a:lnSpc>
            </a:pPr>
          </a:p>
          <a:p>
            <a:pPr algn="l" marL="285036" indent="-142518" lvl="1">
              <a:lnSpc>
                <a:spcPts val="1457"/>
              </a:lnSpc>
              <a:buFont typeface="Arial"/>
              <a:buChar char="•"/>
            </a:pPr>
            <a:r>
              <a:rPr lang="en-US" b="true" sz="1320">
                <a:solidFill>
                  <a:srgbClr val="595959"/>
                </a:solidFill>
                <a:latin typeface="Arial Bold"/>
                <a:ea typeface="Arial Bold"/>
                <a:cs typeface="Arial Bold"/>
                <a:sym typeface="Arial Bold"/>
              </a:rPr>
              <a:t>Academies that have a good reputation and care about safety and organization are an influencing factor in Sarah’s decision, as she is looking for reliable institutions.</a:t>
            </a:r>
          </a:p>
          <a:p>
            <a:pPr algn="l">
              <a:lnSpc>
                <a:spcPts val="1457"/>
              </a:lnSpc>
            </a:pPr>
          </a:p>
        </p:txBody>
      </p:sp>
      <p:sp>
        <p:nvSpPr>
          <p:cNvPr name="TextBox 24" id="24"/>
          <p:cNvSpPr txBox="true"/>
          <p:nvPr/>
        </p:nvSpPr>
        <p:spPr>
          <a:xfrm rot="0">
            <a:off x="7418950" y="1321267"/>
            <a:ext cx="2912747" cy="2096895"/>
          </a:xfrm>
          <a:prstGeom prst="rect">
            <a:avLst/>
          </a:prstGeom>
        </p:spPr>
        <p:txBody>
          <a:bodyPr anchor="t" rtlCol="false" tIns="0" lIns="0" bIns="0" rIns="0">
            <a:spAutoFit/>
          </a:bodyPr>
          <a:lstStyle/>
          <a:p>
            <a:pPr algn="l" marL="329087" indent="-164543" lvl="1">
              <a:lnSpc>
                <a:spcPts val="1893"/>
              </a:lnSpc>
              <a:buFont typeface="Arial"/>
              <a:buChar char="•"/>
            </a:pPr>
            <a:r>
              <a:rPr lang="en-US" sz="1524">
                <a:solidFill>
                  <a:srgbClr val="434343"/>
                </a:solidFill>
                <a:latin typeface="Roboto"/>
                <a:ea typeface="Roboto"/>
                <a:cs typeface="Roboto"/>
                <a:sym typeface="Roboto"/>
              </a:rPr>
              <a:t>Looking for a skate academy that has specialized trainers To</a:t>
            </a:r>
            <a:r>
              <a:rPr lang="en-US" sz="1524">
                <a:solidFill>
                  <a:srgbClr val="434343"/>
                </a:solidFill>
                <a:latin typeface="Roboto"/>
                <a:ea typeface="Roboto"/>
                <a:cs typeface="Roboto"/>
                <a:sym typeface="Roboto"/>
              </a:rPr>
              <a:t> register her son Yassin</a:t>
            </a:r>
          </a:p>
          <a:p>
            <a:pPr algn="l">
              <a:lnSpc>
                <a:spcPts val="1520"/>
              </a:lnSpc>
            </a:pPr>
          </a:p>
          <a:p>
            <a:pPr algn="l" marL="329087" indent="-164543" lvl="1">
              <a:lnSpc>
                <a:spcPts val="1893"/>
              </a:lnSpc>
              <a:buFont typeface="Arial"/>
              <a:buChar char="•"/>
            </a:pPr>
            <a:r>
              <a:rPr lang="en-US" sz="1524">
                <a:solidFill>
                  <a:srgbClr val="434343"/>
                </a:solidFill>
                <a:latin typeface="Roboto"/>
                <a:ea typeface="Roboto"/>
                <a:cs typeface="Roboto"/>
                <a:sym typeface="Roboto"/>
              </a:rPr>
              <a:t>Enabling Yassin to make new friends through the academy, which enhances his social skills and self-confidence</a:t>
            </a:r>
          </a:p>
          <a:p>
            <a:pPr algn="l">
              <a:lnSpc>
                <a:spcPts val="1893"/>
              </a:lnSpc>
            </a:pPr>
          </a:p>
        </p:txBody>
      </p:sp>
      <p:grpSp>
        <p:nvGrpSpPr>
          <p:cNvPr name="Group 25" id="25"/>
          <p:cNvGrpSpPr/>
          <p:nvPr/>
        </p:nvGrpSpPr>
        <p:grpSpPr>
          <a:xfrm rot="0">
            <a:off x="7267026" y="3378458"/>
            <a:ext cx="3681430" cy="2684018"/>
            <a:chOff x="0" y="0"/>
            <a:chExt cx="3708700" cy="2703900"/>
          </a:xfrm>
        </p:grpSpPr>
        <p:sp>
          <p:nvSpPr>
            <p:cNvPr name="Freeform 26" id="26"/>
            <p:cNvSpPr/>
            <p:nvPr/>
          </p:nvSpPr>
          <p:spPr>
            <a:xfrm flipH="false" flipV="false" rot="0">
              <a:off x="6350" y="6350"/>
              <a:ext cx="3695954" cy="2691257"/>
            </a:xfrm>
            <a:custGeom>
              <a:avLst/>
              <a:gdLst/>
              <a:ahLst/>
              <a:cxnLst/>
              <a:rect r="r" b="b" t="t" l="l"/>
              <a:pathLst>
                <a:path h="2691257" w="3695954">
                  <a:moveTo>
                    <a:pt x="0" y="0"/>
                  </a:moveTo>
                  <a:lnTo>
                    <a:pt x="3695954" y="0"/>
                  </a:lnTo>
                  <a:lnTo>
                    <a:pt x="3695954" y="2691257"/>
                  </a:lnTo>
                  <a:lnTo>
                    <a:pt x="0" y="2691257"/>
                  </a:lnTo>
                  <a:close/>
                </a:path>
              </a:pathLst>
            </a:custGeom>
            <a:solidFill>
              <a:srgbClr val="FFFFFF"/>
            </a:solidFill>
          </p:spPr>
        </p:sp>
        <p:sp>
          <p:nvSpPr>
            <p:cNvPr name="Freeform 27" id="27"/>
            <p:cNvSpPr/>
            <p:nvPr/>
          </p:nvSpPr>
          <p:spPr>
            <a:xfrm flipH="false" flipV="false" rot="0">
              <a:off x="0" y="0"/>
              <a:ext cx="3708654" cy="2703957"/>
            </a:xfrm>
            <a:custGeom>
              <a:avLst/>
              <a:gdLst/>
              <a:ahLst/>
              <a:cxnLst/>
              <a:rect r="r" b="b" t="t" l="l"/>
              <a:pathLst>
                <a:path h="2703957" w="3708654">
                  <a:moveTo>
                    <a:pt x="6350" y="0"/>
                  </a:moveTo>
                  <a:lnTo>
                    <a:pt x="3702304" y="0"/>
                  </a:lnTo>
                  <a:cubicBezTo>
                    <a:pt x="3705860" y="0"/>
                    <a:pt x="3708654" y="2794"/>
                    <a:pt x="3708654" y="6350"/>
                  </a:cubicBezTo>
                  <a:lnTo>
                    <a:pt x="3708654" y="2697607"/>
                  </a:lnTo>
                  <a:cubicBezTo>
                    <a:pt x="3708654" y="2701163"/>
                    <a:pt x="3705860" y="2703957"/>
                    <a:pt x="3702304" y="2703957"/>
                  </a:cubicBezTo>
                  <a:lnTo>
                    <a:pt x="6350" y="2703957"/>
                  </a:lnTo>
                  <a:cubicBezTo>
                    <a:pt x="2794" y="2703957"/>
                    <a:pt x="0" y="2701163"/>
                    <a:pt x="0" y="2697607"/>
                  </a:cubicBezTo>
                  <a:lnTo>
                    <a:pt x="0" y="6350"/>
                  </a:lnTo>
                  <a:cubicBezTo>
                    <a:pt x="0" y="2794"/>
                    <a:pt x="2794" y="0"/>
                    <a:pt x="6350" y="0"/>
                  </a:cubicBezTo>
                  <a:moveTo>
                    <a:pt x="6350" y="12700"/>
                  </a:moveTo>
                  <a:lnTo>
                    <a:pt x="6350" y="6350"/>
                  </a:lnTo>
                  <a:lnTo>
                    <a:pt x="12700" y="6350"/>
                  </a:lnTo>
                  <a:lnTo>
                    <a:pt x="12700" y="2697607"/>
                  </a:lnTo>
                  <a:lnTo>
                    <a:pt x="6350" y="2697607"/>
                  </a:lnTo>
                  <a:lnTo>
                    <a:pt x="6350" y="2691257"/>
                  </a:lnTo>
                  <a:lnTo>
                    <a:pt x="3702304" y="2691257"/>
                  </a:lnTo>
                  <a:lnTo>
                    <a:pt x="3702304" y="2697607"/>
                  </a:lnTo>
                  <a:lnTo>
                    <a:pt x="3695954" y="2697607"/>
                  </a:lnTo>
                  <a:lnTo>
                    <a:pt x="3695954" y="6350"/>
                  </a:lnTo>
                  <a:lnTo>
                    <a:pt x="3702304" y="6350"/>
                  </a:lnTo>
                  <a:lnTo>
                    <a:pt x="3702304" y="12700"/>
                  </a:lnTo>
                  <a:lnTo>
                    <a:pt x="6350" y="12700"/>
                  </a:lnTo>
                  <a:close/>
                </a:path>
              </a:pathLst>
            </a:custGeom>
            <a:solidFill>
              <a:srgbClr val="D0B7C7"/>
            </a:solidFill>
          </p:spPr>
        </p:sp>
      </p:grpSp>
      <p:sp>
        <p:nvSpPr>
          <p:cNvPr name="TextBox 28" id="28"/>
          <p:cNvSpPr txBox="true"/>
          <p:nvPr/>
        </p:nvSpPr>
        <p:spPr>
          <a:xfrm rot="0">
            <a:off x="7532013" y="3651221"/>
            <a:ext cx="3151456" cy="376463"/>
          </a:xfrm>
          <a:prstGeom prst="rect">
            <a:avLst/>
          </a:prstGeom>
        </p:spPr>
        <p:txBody>
          <a:bodyPr anchor="t" rtlCol="false" tIns="0" lIns="0" bIns="0" rIns="0">
            <a:spAutoFit/>
          </a:bodyPr>
          <a:lstStyle/>
          <a:p>
            <a:pPr algn="l">
              <a:lnSpc>
                <a:spcPts val="1665"/>
              </a:lnSpc>
            </a:pPr>
            <a:r>
              <a:rPr lang="en-US" sz="1508" b="true">
                <a:solidFill>
                  <a:srgbClr val="A64D79"/>
                </a:solidFill>
                <a:latin typeface="Roboto Bold"/>
                <a:ea typeface="Roboto Bold"/>
                <a:cs typeface="Roboto Bold"/>
                <a:sym typeface="Roboto Bold"/>
              </a:rPr>
              <a:t>Challenges/Pain Points</a:t>
            </a:r>
          </a:p>
          <a:p>
            <a:pPr algn="l">
              <a:lnSpc>
                <a:spcPts val="1665"/>
              </a:lnSpc>
            </a:pPr>
          </a:p>
        </p:txBody>
      </p:sp>
      <p:sp>
        <p:nvSpPr>
          <p:cNvPr name="TextBox 29" id="29"/>
          <p:cNvSpPr txBox="true"/>
          <p:nvPr/>
        </p:nvSpPr>
        <p:spPr>
          <a:xfrm rot="0">
            <a:off x="7299596" y="3899126"/>
            <a:ext cx="3151456" cy="2267510"/>
          </a:xfrm>
          <a:prstGeom prst="rect">
            <a:avLst/>
          </a:prstGeom>
        </p:spPr>
        <p:txBody>
          <a:bodyPr anchor="t" rtlCol="false" tIns="0" lIns="0" bIns="0" rIns="0">
            <a:spAutoFit/>
          </a:bodyPr>
          <a:lstStyle/>
          <a:p>
            <a:pPr algn="l" marL="378198" indent="-189099" lvl="1">
              <a:lnSpc>
                <a:spcPts val="1826"/>
              </a:lnSpc>
              <a:buFont typeface="Arial"/>
              <a:buChar char="•"/>
            </a:pPr>
            <a:r>
              <a:rPr lang="en-US" sz="1323">
                <a:solidFill>
                  <a:srgbClr val="434343"/>
                </a:solidFill>
                <a:latin typeface="Roboto"/>
                <a:ea typeface="Roboto"/>
                <a:cs typeface="Roboto"/>
                <a:sym typeface="Roboto"/>
              </a:rPr>
              <a:t>Extreme fear of injury and her desire to know if the academy would provide all means of safety</a:t>
            </a:r>
          </a:p>
          <a:p>
            <a:pPr algn="l">
              <a:lnSpc>
                <a:spcPts val="1826"/>
              </a:lnSpc>
            </a:pPr>
          </a:p>
          <a:p>
            <a:pPr algn="l" marL="378198" indent="-189099" lvl="1">
              <a:lnSpc>
                <a:spcPts val="1826"/>
              </a:lnSpc>
              <a:buFont typeface="Arial"/>
              <a:buChar char="•"/>
            </a:pPr>
            <a:r>
              <a:rPr lang="en-US" sz="1323">
                <a:solidFill>
                  <a:srgbClr val="434343"/>
                </a:solidFill>
                <a:latin typeface="Roboto"/>
                <a:ea typeface="Roboto"/>
                <a:cs typeface="Roboto"/>
                <a:sym typeface="Roboto"/>
              </a:rPr>
              <a:t>She is busy all the time between her work and Yassin’s studies, and if the academy is unable to provide a suitable schedule for them, they will not be able to register.</a:t>
            </a:r>
          </a:p>
          <a:p>
            <a:pPr algn="l" marL="378200" indent="-189100" lvl="1">
              <a:lnSpc>
                <a:spcPts val="1826"/>
              </a:lnSpc>
            </a:pPr>
          </a:p>
        </p:txBody>
      </p:sp>
      <p:sp>
        <p:nvSpPr>
          <p:cNvPr name="TextBox 30" id="30"/>
          <p:cNvSpPr txBox="true"/>
          <p:nvPr/>
        </p:nvSpPr>
        <p:spPr>
          <a:xfrm rot="0">
            <a:off x="11671346" y="1273642"/>
            <a:ext cx="3151456" cy="3203762"/>
          </a:xfrm>
          <a:prstGeom prst="rect">
            <a:avLst/>
          </a:prstGeom>
        </p:spPr>
        <p:txBody>
          <a:bodyPr anchor="t" rtlCol="false" tIns="0" lIns="0" bIns="0" rIns="0">
            <a:spAutoFit/>
          </a:bodyPr>
          <a:lstStyle/>
          <a:p>
            <a:pPr algn="l">
              <a:lnSpc>
                <a:spcPts val="1826"/>
              </a:lnSpc>
            </a:pPr>
          </a:p>
          <a:p>
            <a:pPr algn="l" marL="378198" indent="-189099" lvl="1">
              <a:lnSpc>
                <a:spcPts val="1826"/>
              </a:lnSpc>
              <a:buFont typeface="Arial"/>
              <a:buChar char="•"/>
            </a:pPr>
            <a:r>
              <a:rPr lang="en-US" sz="1323">
                <a:solidFill>
                  <a:srgbClr val="434343"/>
                </a:solidFill>
                <a:latin typeface="Arial"/>
                <a:ea typeface="Arial"/>
                <a:cs typeface="Arial"/>
                <a:sym typeface="Arial"/>
              </a:rPr>
              <a:t>Sarah tends to search through social media and read reviews to find out the advantages and disadvantages of the activities she is considering enrolling Yassin in. Seek information before making a decision.</a:t>
            </a:r>
          </a:p>
          <a:p>
            <a:pPr algn="l" marL="378198" indent="-189099" lvl="1">
              <a:lnSpc>
                <a:spcPts val="1826"/>
              </a:lnSpc>
              <a:buFont typeface="Arial"/>
              <a:buChar char="•"/>
            </a:pPr>
          </a:p>
          <a:p>
            <a:pPr algn="l" marL="378199" indent="-189099" lvl="1">
              <a:lnSpc>
                <a:spcPts val="1826"/>
              </a:lnSpc>
              <a:buFont typeface="Arial"/>
              <a:buChar char="•"/>
            </a:pPr>
            <a:r>
              <a:rPr lang="en-US" sz="1323">
                <a:solidFill>
                  <a:srgbClr val="434343"/>
                </a:solidFill>
                <a:latin typeface="Arial"/>
                <a:ea typeface="Arial"/>
                <a:cs typeface="Arial"/>
                <a:sym typeface="Arial"/>
              </a:rPr>
              <a:t>She personally visits the academy before enrolling to make sure the place is safe and organized, and will ask to meet the coaches to get to know them and make sure they are able to deal with the children.</a:t>
            </a:r>
          </a:p>
        </p:txBody>
      </p:sp>
      <p:sp>
        <p:nvSpPr>
          <p:cNvPr name="AutoShape 31" id="31"/>
          <p:cNvSpPr/>
          <p:nvPr/>
        </p:nvSpPr>
        <p:spPr>
          <a:xfrm>
            <a:off x="1028926" y="7429600"/>
            <a:ext cx="4259651" cy="50426"/>
          </a:xfrm>
          <a:prstGeom prst="line">
            <a:avLst/>
          </a:prstGeom>
          <a:ln cap="rnd" w="38100">
            <a:solidFill>
              <a:srgbClr val="D0B7C7"/>
            </a:solidFill>
            <a:prstDash val="solid"/>
            <a:headEnd type="none" len="sm" w="sm"/>
            <a:tailEnd type="none" len="sm" w="sm"/>
          </a:ln>
        </p:spPr>
      </p:sp>
      <p:sp>
        <p:nvSpPr>
          <p:cNvPr name="TextBox 32" id="32"/>
          <p:cNvSpPr txBox="true"/>
          <p:nvPr/>
        </p:nvSpPr>
        <p:spPr>
          <a:xfrm rot="0">
            <a:off x="1028926" y="8092058"/>
            <a:ext cx="3638237" cy="1209675"/>
          </a:xfrm>
          <a:prstGeom prst="rect">
            <a:avLst/>
          </a:prstGeom>
        </p:spPr>
        <p:txBody>
          <a:bodyPr anchor="t" rtlCol="false" tIns="0" lIns="0" bIns="0" rIns="0">
            <a:spAutoFit/>
          </a:bodyPr>
          <a:lstStyle/>
          <a:p>
            <a:pPr algn="l">
              <a:lnSpc>
                <a:spcPts val="1905"/>
              </a:lnSpc>
            </a:pPr>
            <a:r>
              <a:rPr lang="en-US" sz="1588" b="true">
                <a:solidFill>
                  <a:srgbClr val="FFFFFF"/>
                </a:solidFill>
                <a:latin typeface="Roboto Bold"/>
                <a:ea typeface="Roboto Bold"/>
                <a:cs typeface="Roboto Bold"/>
                <a:sym typeface="Roboto Bold"/>
              </a:rPr>
              <a:t>Name: Yassin</a:t>
            </a:r>
          </a:p>
          <a:p>
            <a:pPr algn="l">
              <a:lnSpc>
                <a:spcPts val="1905"/>
              </a:lnSpc>
            </a:pPr>
          </a:p>
          <a:p>
            <a:pPr algn="l">
              <a:lnSpc>
                <a:spcPts val="1905"/>
              </a:lnSpc>
            </a:pPr>
            <a:r>
              <a:rPr lang="en-US" sz="1588" b="true">
                <a:solidFill>
                  <a:srgbClr val="FFFFFF"/>
                </a:solidFill>
                <a:latin typeface="Roboto Bold"/>
                <a:ea typeface="Roboto Bold"/>
                <a:cs typeface="Roboto Bold"/>
                <a:sym typeface="Roboto Bold"/>
              </a:rPr>
              <a:t>Age: 7 years</a:t>
            </a:r>
          </a:p>
          <a:p>
            <a:pPr algn="l">
              <a:lnSpc>
                <a:spcPts val="1905"/>
              </a:lnSpc>
            </a:pPr>
          </a:p>
          <a:p>
            <a:pPr algn="l">
              <a:lnSpc>
                <a:spcPts val="1905"/>
              </a:lnSpc>
            </a:pPr>
          </a:p>
        </p:txBody>
      </p:sp>
      <p:sp>
        <p:nvSpPr>
          <p:cNvPr name="Freeform 33" id="33"/>
          <p:cNvSpPr/>
          <p:nvPr/>
        </p:nvSpPr>
        <p:spPr>
          <a:xfrm flipH="false" flipV="false" rot="0">
            <a:off x="1569954" y="399735"/>
            <a:ext cx="5156903" cy="3291346"/>
          </a:xfrm>
          <a:custGeom>
            <a:avLst/>
            <a:gdLst/>
            <a:ahLst/>
            <a:cxnLst/>
            <a:rect r="r" b="b" t="t" l="l"/>
            <a:pathLst>
              <a:path h="3291346" w="5156903">
                <a:moveTo>
                  <a:pt x="0" y="0"/>
                </a:moveTo>
                <a:lnTo>
                  <a:pt x="5156902" y="0"/>
                </a:lnTo>
                <a:lnTo>
                  <a:pt x="5156902" y="3291346"/>
                </a:lnTo>
                <a:lnTo>
                  <a:pt x="0" y="3291346"/>
                </a:lnTo>
                <a:lnTo>
                  <a:pt x="0" y="0"/>
                </a:lnTo>
                <a:close/>
              </a:path>
            </a:pathLst>
          </a:custGeom>
          <a:blipFill>
            <a:blip r:embed="rId2"/>
            <a:stretch>
              <a:fillRect l="0" t="-21324" r="0" b="-71458"/>
            </a:stretch>
          </a:blipFill>
        </p:spPr>
      </p:sp>
      <p:sp>
        <p:nvSpPr>
          <p:cNvPr name="TextBox 34" id="34"/>
          <p:cNvSpPr txBox="true"/>
          <p:nvPr/>
        </p:nvSpPr>
        <p:spPr>
          <a:xfrm rot="0">
            <a:off x="981174" y="7597017"/>
            <a:ext cx="3521869" cy="322384"/>
          </a:xfrm>
          <a:prstGeom prst="rect">
            <a:avLst/>
          </a:prstGeom>
        </p:spPr>
        <p:txBody>
          <a:bodyPr anchor="t" rtlCol="false" tIns="0" lIns="0" bIns="0" rIns="0">
            <a:spAutoFit/>
          </a:bodyPr>
          <a:lstStyle/>
          <a:p>
            <a:pPr algn="ctr">
              <a:lnSpc>
                <a:spcPts val="2454"/>
              </a:lnSpc>
              <a:spcBef>
                <a:spcPct val="0"/>
              </a:spcBef>
            </a:pPr>
            <a:r>
              <a:rPr lang="en-US" b="true" sz="2223">
                <a:solidFill>
                  <a:srgbClr val="FFFFFF"/>
                </a:solidFill>
                <a:latin typeface="Roboto Bold"/>
                <a:ea typeface="Roboto Bold"/>
                <a:cs typeface="Roboto Bold"/>
                <a:sym typeface="Roboto Bold"/>
              </a:rPr>
              <a:t>Information about the child:</a:t>
            </a:r>
          </a:p>
        </p:txBody>
      </p:sp>
      <p:sp>
        <p:nvSpPr>
          <p:cNvPr name="TextBox 35" id="35"/>
          <p:cNvSpPr txBox="true"/>
          <p:nvPr/>
        </p:nvSpPr>
        <p:spPr>
          <a:xfrm rot="0">
            <a:off x="7532013" y="189209"/>
            <a:ext cx="3151456" cy="643442"/>
          </a:xfrm>
          <a:prstGeom prst="rect">
            <a:avLst/>
          </a:prstGeom>
        </p:spPr>
        <p:txBody>
          <a:bodyPr anchor="t" rtlCol="false" tIns="0" lIns="0" bIns="0" rIns="0">
            <a:spAutoFit/>
          </a:bodyPr>
          <a:lstStyle/>
          <a:p>
            <a:pPr algn="l">
              <a:lnSpc>
                <a:spcPts val="2557"/>
              </a:lnSpc>
            </a:pPr>
            <a:r>
              <a:rPr lang="en-US" sz="1852" b="true">
                <a:solidFill>
                  <a:srgbClr val="EA4802"/>
                </a:solidFill>
                <a:latin typeface="Roboto Bold"/>
                <a:ea typeface="Roboto Bold"/>
                <a:cs typeface="Roboto Bold"/>
                <a:sym typeface="Roboto Bold"/>
              </a:rPr>
              <a:t>Psychographic Information</a:t>
            </a:r>
          </a:p>
          <a:p>
            <a:pPr algn="l">
              <a:lnSpc>
                <a:spcPts val="255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5603" y="39090"/>
            <a:ext cx="14868604" cy="10287000"/>
            <a:chOff x="0" y="0"/>
            <a:chExt cx="14978741" cy="10363200"/>
          </a:xfrm>
        </p:grpSpPr>
        <p:sp>
          <p:nvSpPr>
            <p:cNvPr name="Freeform 3" id="3"/>
            <p:cNvSpPr/>
            <p:nvPr/>
          </p:nvSpPr>
          <p:spPr>
            <a:xfrm flipH="false" flipV="false" rot="0">
              <a:off x="0" y="0"/>
              <a:ext cx="14978762" cy="10363200"/>
            </a:xfrm>
            <a:custGeom>
              <a:avLst/>
              <a:gdLst/>
              <a:ahLst/>
              <a:cxnLst/>
              <a:rect r="r" b="b" t="t" l="l"/>
              <a:pathLst>
                <a:path h="10363200" w="14978762">
                  <a:moveTo>
                    <a:pt x="0" y="0"/>
                  </a:moveTo>
                  <a:lnTo>
                    <a:pt x="14978762" y="0"/>
                  </a:lnTo>
                  <a:lnTo>
                    <a:pt x="14978762" y="10363200"/>
                  </a:lnTo>
                  <a:lnTo>
                    <a:pt x="0" y="10363200"/>
                  </a:lnTo>
                  <a:close/>
                </a:path>
              </a:pathLst>
            </a:custGeom>
            <a:solidFill>
              <a:srgbClr val="EAD1D8">
                <a:alpha val="8235"/>
              </a:srgbClr>
            </a:solidFill>
          </p:spPr>
        </p:sp>
      </p:grpSp>
      <p:grpSp>
        <p:nvGrpSpPr>
          <p:cNvPr name="Group 4" id="4"/>
          <p:cNvGrpSpPr/>
          <p:nvPr/>
        </p:nvGrpSpPr>
        <p:grpSpPr>
          <a:xfrm rot="0">
            <a:off x="7259514" y="652540"/>
            <a:ext cx="3681430" cy="2684018"/>
            <a:chOff x="0" y="0"/>
            <a:chExt cx="3708700" cy="2703900"/>
          </a:xfrm>
        </p:grpSpPr>
        <p:sp>
          <p:nvSpPr>
            <p:cNvPr name="Freeform 5" id="5"/>
            <p:cNvSpPr/>
            <p:nvPr/>
          </p:nvSpPr>
          <p:spPr>
            <a:xfrm flipH="false" flipV="false" rot="0">
              <a:off x="6350" y="6350"/>
              <a:ext cx="3695954" cy="2691257"/>
            </a:xfrm>
            <a:custGeom>
              <a:avLst/>
              <a:gdLst/>
              <a:ahLst/>
              <a:cxnLst/>
              <a:rect r="r" b="b" t="t" l="l"/>
              <a:pathLst>
                <a:path h="2691257" w="3695954">
                  <a:moveTo>
                    <a:pt x="0" y="0"/>
                  </a:moveTo>
                  <a:lnTo>
                    <a:pt x="3695954" y="0"/>
                  </a:lnTo>
                  <a:lnTo>
                    <a:pt x="3695954" y="2691257"/>
                  </a:lnTo>
                  <a:lnTo>
                    <a:pt x="0" y="2691257"/>
                  </a:lnTo>
                  <a:close/>
                </a:path>
              </a:pathLst>
            </a:custGeom>
            <a:solidFill>
              <a:srgbClr val="FFFFFF"/>
            </a:solidFill>
          </p:spPr>
        </p:sp>
        <p:sp>
          <p:nvSpPr>
            <p:cNvPr name="Freeform 6" id="6"/>
            <p:cNvSpPr/>
            <p:nvPr/>
          </p:nvSpPr>
          <p:spPr>
            <a:xfrm flipH="false" flipV="false" rot="0">
              <a:off x="0" y="0"/>
              <a:ext cx="3708654" cy="2703957"/>
            </a:xfrm>
            <a:custGeom>
              <a:avLst/>
              <a:gdLst/>
              <a:ahLst/>
              <a:cxnLst/>
              <a:rect r="r" b="b" t="t" l="l"/>
              <a:pathLst>
                <a:path h="2703957" w="3708654">
                  <a:moveTo>
                    <a:pt x="6350" y="0"/>
                  </a:moveTo>
                  <a:lnTo>
                    <a:pt x="3702304" y="0"/>
                  </a:lnTo>
                  <a:cubicBezTo>
                    <a:pt x="3705860" y="0"/>
                    <a:pt x="3708654" y="2794"/>
                    <a:pt x="3708654" y="6350"/>
                  </a:cubicBezTo>
                  <a:lnTo>
                    <a:pt x="3708654" y="2697607"/>
                  </a:lnTo>
                  <a:cubicBezTo>
                    <a:pt x="3708654" y="2701163"/>
                    <a:pt x="3705860" y="2703957"/>
                    <a:pt x="3702304" y="2703957"/>
                  </a:cubicBezTo>
                  <a:lnTo>
                    <a:pt x="6350" y="2703957"/>
                  </a:lnTo>
                  <a:cubicBezTo>
                    <a:pt x="2794" y="2703957"/>
                    <a:pt x="0" y="2701163"/>
                    <a:pt x="0" y="2697607"/>
                  </a:cubicBezTo>
                  <a:lnTo>
                    <a:pt x="0" y="6350"/>
                  </a:lnTo>
                  <a:cubicBezTo>
                    <a:pt x="0" y="2794"/>
                    <a:pt x="2794" y="0"/>
                    <a:pt x="6350" y="0"/>
                  </a:cubicBezTo>
                  <a:moveTo>
                    <a:pt x="6350" y="12700"/>
                  </a:moveTo>
                  <a:lnTo>
                    <a:pt x="6350" y="6350"/>
                  </a:lnTo>
                  <a:lnTo>
                    <a:pt x="12700" y="6350"/>
                  </a:lnTo>
                  <a:lnTo>
                    <a:pt x="12700" y="2697607"/>
                  </a:lnTo>
                  <a:lnTo>
                    <a:pt x="6350" y="2697607"/>
                  </a:lnTo>
                  <a:lnTo>
                    <a:pt x="6350" y="2691257"/>
                  </a:lnTo>
                  <a:lnTo>
                    <a:pt x="3702304" y="2691257"/>
                  </a:lnTo>
                  <a:lnTo>
                    <a:pt x="3702304" y="2697607"/>
                  </a:lnTo>
                  <a:lnTo>
                    <a:pt x="3695954" y="2697607"/>
                  </a:lnTo>
                  <a:lnTo>
                    <a:pt x="3695954" y="6350"/>
                  </a:lnTo>
                  <a:lnTo>
                    <a:pt x="3702304" y="6350"/>
                  </a:lnTo>
                  <a:lnTo>
                    <a:pt x="3702304" y="12700"/>
                  </a:lnTo>
                  <a:lnTo>
                    <a:pt x="6350" y="12700"/>
                  </a:lnTo>
                  <a:close/>
                </a:path>
              </a:pathLst>
            </a:custGeom>
            <a:solidFill>
              <a:srgbClr val="D0B7C7"/>
            </a:solidFill>
          </p:spPr>
        </p:sp>
      </p:grpSp>
      <p:sp>
        <p:nvSpPr>
          <p:cNvPr name="TextBox 7" id="7"/>
          <p:cNvSpPr txBox="true"/>
          <p:nvPr/>
        </p:nvSpPr>
        <p:spPr>
          <a:xfrm rot="0">
            <a:off x="1969989" y="3977517"/>
            <a:ext cx="4682803" cy="742950"/>
          </a:xfrm>
          <a:prstGeom prst="rect">
            <a:avLst/>
          </a:prstGeom>
        </p:spPr>
        <p:txBody>
          <a:bodyPr anchor="t" rtlCol="false" tIns="0" lIns="0" bIns="0" rIns="0">
            <a:spAutoFit/>
          </a:bodyPr>
          <a:lstStyle/>
          <a:p>
            <a:pPr algn="l">
              <a:lnSpc>
                <a:spcPts val="5717"/>
              </a:lnSpc>
            </a:pPr>
            <a:r>
              <a:rPr lang="en-US" sz="4764">
                <a:solidFill>
                  <a:srgbClr val="F8F8F8"/>
                </a:solidFill>
                <a:latin typeface="Arimo"/>
                <a:ea typeface="Arimo"/>
                <a:cs typeface="Arimo"/>
                <a:sym typeface="Arimo"/>
              </a:rPr>
              <a:t>Omar Mohamed</a:t>
            </a:r>
          </a:p>
        </p:txBody>
      </p:sp>
      <p:sp>
        <p:nvSpPr>
          <p:cNvPr name="TextBox 8" id="8"/>
          <p:cNvSpPr txBox="true"/>
          <p:nvPr/>
        </p:nvSpPr>
        <p:spPr>
          <a:xfrm rot="0">
            <a:off x="2439951" y="5596579"/>
            <a:ext cx="3742879" cy="786698"/>
          </a:xfrm>
          <a:prstGeom prst="rect">
            <a:avLst/>
          </a:prstGeom>
        </p:spPr>
        <p:txBody>
          <a:bodyPr anchor="t" rtlCol="false" tIns="0" lIns="0" bIns="0" rIns="0">
            <a:spAutoFit/>
          </a:bodyPr>
          <a:lstStyle/>
          <a:p>
            <a:pPr algn="l">
              <a:lnSpc>
                <a:spcPts val="3109"/>
              </a:lnSpc>
            </a:pPr>
            <a:r>
              <a:rPr lang="en-US" b="true" sz="2252">
                <a:solidFill>
                  <a:srgbClr val="F8F8F8"/>
                </a:solidFill>
                <a:latin typeface="Roboto Bold"/>
                <a:ea typeface="Roboto Bold"/>
                <a:cs typeface="Roboto Bold"/>
                <a:sym typeface="Roboto Bold"/>
              </a:rPr>
              <a:t>Background &amp; Demographics</a:t>
            </a:r>
          </a:p>
          <a:p>
            <a:pPr algn="l">
              <a:lnSpc>
                <a:spcPts val="3109"/>
              </a:lnSpc>
            </a:pPr>
          </a:p>
        </p:txBody>
      </p:sp>
      <p:sp>
        <p:nvSpPr>
          <p:cNvPr name="AutoShape 9" id="9"/>
          <p:cNvSpPr/>
          <p:nvPr/>
        </p:nvSpPr>
        <p:spPr>
          <a:xfrm>
            <a:off x="1973558" y="4864043"/>
            <a:ext cx="4209272" cy="78297"/>
          </a:xfrm>
          <a:prstGeom prst="line">
            <a:avLst/>
          </a:prstGeom>
          <a:ln cap="rnd" w="38100">
            <a:solidFill>
              <a:srgbClr val="F8F8F8"/>
            </a:solidFill>
            <a:prstDash val="solid"/>
            <a:headEnd type="none" len="sm" w="sm"/>
            <a:tailEnd type="none" len="sm" w="sm"/>
          </a:ln>
        </p:spPr>
      </p:sp>
      <p:sp>
        <p:nvSpPr>
          <p:cNvPr name="TextBox 10" id="10"/>
          <p:cNvSpPr txBox="true"/>
          <p:nvPr/>
        </p:nvSpPr>
        <p:spPr>
          <a:xfrm rot="0">
            <a:off x="7494177" y="826609"/>
            <a:ext cx="3151456" cy="622420"/>
          </a:xfrm>
          <a:prstGeom prst="rect">
            <a:avLst/>
          </a:prstGeom>
        </p:spPr>
        <p:txBody>
          <a:bodyPr anchor="t" rtlCol="false" tIns="0" lIns="0" bIns="0" rIns="0">
            <a:spAutoFit/>
          </a:bodyPr>
          <a:lstStyle/>
          <a:p>
            <a:pPr algn="l">
              <a:lnSpc>
                <a:spcPts val="2429"/>
              </a:lnSpc>
            </a:pPr>
            <a:r>
              <a:rPr lang="en-US" b="true" sz="2200">
                <a:solidFill>
                  <a:srgbClr val="A64D79"/>
                </a:solidFill>
                <a:latin typeface="Roboto Bold"/>
                <a:ea typeface="Roboto Bold"/>
                <a:cs typeface="Roboto Bold"/>
                <a:sym typeface="Roboto Bold"/>
              </a:rPr>
              <a:t>Goals/Aspirations</a:t>
            </a:r>
          </a:p>
          <a:p>
            <a:pPr algn="l">
              <a:lnSpc>
                <a:spcPts val="2429"/>
              </a:lnSpc>
            </a:pPr>
          </a:p>
        </p:txBody>
      </p:sp>
      <p:grpSp>
        <p:nvGrpSpPr>
          <p:cNvPr name="Group 11" id="11"/>
          <p:cNvGrpSpPr/>
          <p:nvPr/>
        </p:nvGrpSpPr>
        <p:grpSpPr>
          <a:xfrm rot="0">
            <a:off x="11406358" y="590278"/>
            <a:ext cx="3681430" cy="4352063"/>
            <a:chOff x="0" y="0"/>
            <a:chExt cx="3708700" cy="4384300"/>
          </a:xfrm>
        </p:grpSpPr>
        <p:sp>
          <p:nvSpPr>
            <p:cNvPr name="Freeform 12" id="12"/>
            <p:cNvSpPr/>
            <p:nvPr/>
          </p:nvSpPr>
          <p:spPr>
            <a:xfrm flipH="false" flipV="false" rot="0">
              <a:off x="6350" y="6350"/>
              <a:ext cx="3695954" cy="4371594"/>
            </a:xfrm>
            <a:custGeom>
              <a:avLst/>
              <a:gdLst/>
              <a:ahLst/>
              <a:cxnLst/>
              <a:rect r="r" b="b" t="t" l="l"/>
              <a:pathLst>
                <a:path h="4371594" w="3695954">
                  <a:moveTo>
                    <a:pt x="0" y="0"/>
                  </a:moveTo>
                  <a:lnTo>
                    <a:pt x="3695954" y="0"/>
                  </a:lnTo>
                  <a:lnTo>
                    <a:pt x="3695954" y="4371594"/>
                  </a:lnTo>
                  <a:lnTo>
                    <a:pt x="0" y="4371594"/>
                  </a:lnTo>
                  <a:close/>
                </a:path>
              </a:pathLst>
            </a:custGeom>
            <a:solidFill>
              <a:srgbClr val="FFFFFF"/>
            </a:solidFill>
          </p:spPr>
        </p:sp>
        <p:sp>
          <p:nvSpPr>
            <p:cNvPr name="Freeform 13" id="13"/>
            <p:cNvSpPr/>
            <p:nvPr/>
          </p:nvSpPr>
          <p:spPr>
            <a:xfrm flipH="false" flipV="false" rot="0">
              <a:off x="0" y="0"/>
              <a:ext cx="3708654" cy="4384294"/>
            </a:xfrm>
            <a:custGeom>
              <a:avLst/>
              <a:gdLst/>
              <a:ahLst/>
              <a:cxnLst/>
              <a:rect r="r" b="b" t="t" l="l"/>
              <a:pathLst>
                <a:path h="4384294" w="3708654">
                  <a:moveTo>
                    <a:pt x="6350" y="0"/>
                  </a:moveTo>
                  <a:lnTo>
                    <a:pt x="3702304" y="0"/>
                  </a:lnTo>
                  <a:cubicBezTo>
                    <a:pt x="3705860" y="0"/>
                    <a:pt x="3708654" y="2794"/>
                    <a:pt x="3708654" y="6350"/>
                  </a:cubicBezTo>
                  <a:lnTo>
                    <a:pt x="3708654" y="4377944"/>
                  </a:lnTo>
                  <a:cubicBezTo>
                    <a:pt x="3708654" y="4381500"/>
                    <a:pt x="3705860" y="4384294"/>
                    <a:pt x="3702304" y="4384294"/>
                  </a:cubicBezTo>
                  <a:lnTo>
                    <a:pt x="6350" y="4384294"/>
                  </a:lnTo>
                  <a:cubicBezTo>
                    <a:pt x="2794" y="4384294"/>
                    <a:pt x="0" y="4381500"/>
                    <a:pt x="0" y="4377944"/>
                  </a:cubicBezTo>
                  <a:lnTo>
                    <a:pt x="0" y="6350"/>
                  </a:lnTo>
                  <a:cubicBezTo>
                    <a:pt x="0" y="2794"/>
                    <a:pt x="2794" y="0"/>
                    <a:pt x="6350" y="0"/>
                  </a:cubicBezTo>
                  <a:moveTo>
                    <a:pt x="6350" y="12700"/>
                  </a:moveTo>
                  <a:lnTo>
                    <a:pt x="6350" y="6350"/>
                  </a:lnTo>
                  <a:lnTo>
                    <a:pt x="12700" y="6350"/>
                  </a:lnTo>
                  <a:lnTo>
                    <a:pt x="12700" y="4377944"/>
                  </a:lnTo>
                  <a:lnTo>
                    <a:pt x="6350" y="4377944"/>
                  </a:lnTo>
                  <a:lnTo>
                    <a:pt x="6350" y="4371594"/>
                  </a:lnTo>
                  <a:lnTo>
                    <a:pt x="3702304" y="4371594"/>
                  </a:lnTo>
                  <a:lnTo>
                    <a:pt x="3702304" y="4377944"/>
                  </a:lnTo>
                  <a:lnTo>
                    <a:pt x="3695954" y="4377944"/>
                  </a:lnTo>
                  <a:lnTo>
                    <a:pt x="3695954" y="6350"/>
                  </a:lnTo>
                  <a:lnTo>
                    <a:pt x="3702304" y="6350"/>
                  </a:lnTo>
                  <a:lnTo>
                    <a:pt x="3702304" y="12700"/>
                  </a:lnTo>
                  <a:lnTo>
                    <a:pt x="6350" y="12700"/>
                  </a:lnTo>
                  <a:close/>
                </a:path>
              </a:pathLst>
            </a:custGeom>
            <a:solidFill>
              <a:srgbClr val="D0B7C7"/>
            </a:solidFill>
          </p:spPr>
        </p:sp>
      </p:grpSp>
      <p:grpSp>
        <p:nvGrpSpPr>
          <p:cNvPr name="Group 14" id="14"/>
          <p:cNvGrpSpPr/>
          <p:nvPr/>
        </p:nvGrpSpPr>
        <p:grpSpPr>
          <a:xfrm rot="0">
            <a:off x="7252594" y="6166637"/>
            <a:ext cx="3681430" cy="3888942"/>
            <a:chOff x="0" y="0"/>
            <a:chExt cx="3708700" cy="3917749"/>
          </a:xfrm>
        </p:grpSpPr>
        <p:sp>
          <p:nvSpPr>
            <p:cNvPr name="Freeform 15" id="15"/>
            <p:cNvSpPr/>
            <p:nvPr/>
          </p:nvSpPr>
          <p:spPr>
            <a:xfrm flipH="false" flipV="false" rot="0">
              <a:off x="6350" y="6350"/>
              <a:ext cx="3695954" cy="3904996"/>
            </a:xfrm>
            <a:custGeom>
              <a:avLst/>
              <a:gdLst/>
              <a:ahLst/>
              <a:cxnLst/>
              <a:rect r="r" b="b" t="t" l="l"/>
              <a:pathLst>
                <a:path h="3904996" w="3695954">
                  <a:moveTo>
                    <a:pt x="0" y="0"/>
                  </a:moveTo>
                  <a:lnTo>
                    <a:pt x="3695954" y="0"/>
                  </a:lnTo>
                  <a:lnTo>
                    <a:pt x="3695954" y="3904996"/>
                  </a:lnTo>
                  <a:lnTo>
                    <a:pt x="0" y="3904996"/>
                  </a:lnTo>
                  <a:close/>
                </a:path>
              </a:pathLst>
            </a:custGeom>
            <a:solidFill>
              <a:srgbClr val="FFFFFF"/>
            </a:solidFill>
          </p:spPr>
        </p:sp>
        <p:sp>
          <p:nvSpPr>
            <p:cNvPr name="Freeform 16" id="16"/>
            <p:cNvSpPr/>
            <p:nvPr/>
          </p:nvSpPr>
          <p:spPr>
            <a:xfrm flipH="false" flipV="false" rot="0">
              <a:off x="0" y="0"/>
              <a:ext cx="3708654" cy="3917696"/>
            </a:xfrm>
            <a:custGeom>
              <a:avLst/>
              <a:gdLst/>
              <a:ahLst/>
              <a:cxnLst/>
              <a:rect r="r" b="b" t="t" l="l"/>
              <a:pathLst>
                <a:path h="3917696" w="3708654">
                  <a:moveTo>
                    <a:pt x="6350" y="0"/>
                  </a:moveTo>
                  <a:lnTo>
                    <a:pt x="3702304" y="0"/>
                  </a:lnTo>
                  <a:cubicBezTo>
                    <a:pt x="3705860" y="0"/>
                    <a:pt x="3708654" y="2794"/>
                    <a:pt x="3708654" y="6350"/>
                  </a:cubicBezTo>
                  <a:lnTo>
                    <a:pt x="3708654" y="3911346"/>
                  </a:lnTo>
                  <a:cubicBezTo>
                    <a:pt x="3708654" y="3914902"/>
                    <a:pt x="3705860" y="3917696"/>
                    <a:pt x="3702304" y="3917696"/>
                  </a:cubicBezTo>
                  <a:lnTo>
                    <a:pt x="6350" y="3917696"/>
                  </a:lnTo>
                  <a:cubicBezTo>
                    <a:pt x="2794" y="3917696"/>
                    <a:pt x="0" y="3914902"/>
                    <a:pt x="0" y="3911346"/>
                  </a:cubicBezTo>
                  <a:lnTo>
                    <a:pt x="0" y="6350"/>
                  </a:lnTo>
                  <a:cubicBezTo>
                    <a:pt x="0" y="2794"/>
                    <a:pt x="2794" y="0"/>
                    <a:pt x="6350" y="0"/>
                  </a:cubicBezTo>
                  <a:moveTo>
                    <a:pt x="6350" y="12700"/>
                  </a:moveTo>
                  <a:lnTo>
                    <a:pt x="6350" y="6350"/>
                  </a:lnTo>
                  <a:lnTo>
                    <a:pt x="12700" y="6350"/>
                  </a:lnTo>
                  <a:lnTo>
                    <a:pt x="12700" y="3911346"/>
                  </a:lnTo>
                  <a:lnTo>
                    <a:pt x="6350" y="3911346"/>
                  </a:lnTo>
                  <a:lnTo>
                    <a:pt x="6350" y="3904996"/>
                  </a:lnTo>
                  <a:lnTo>
                    <a:pt x="3702304" y="3904996"/>
                  </a:lnTo>
                  <a:lnTo>
                    <a:pt x="3702304" y="3911346"/>
                  </a:lnTo>
                  <a:lnTo>
                    <a:pt x="3695954" y="3911346"/>
                  </a:lnTo>
                  <a:lnTo>
                    <a:pt x="3695954" y="6350"/>
                  </a:lnTo>
                  <a:lnTo>
                    <a:pt x="3702304" y="6350"/>
                  </a:lnTo>
                  <a:lnTo>
                    <a:pt x="3702304" y="12700"/>
                  </a:lnTo>
                  <a:lnTo>
                    <a:pt x="6350" y="12700"/>
                  </a:lnTo>
                  <a:close/>
                </a:path>
              </a:pathLst>
            </a:custGeom>
            <a:solidFill>
              <a:srgbClr val="D0B7C7"/>
            </a:solidFill>
          </p:spPr>
        </p:sp>
        <p:sp>
          <p:nvSpPr>
            <p:cNvPr name="TextBox 17" id="17"/>
            <p:cNvSpPr txBox="true"/>
            <p:nvPr/>
          </p:nvSpPr>
          <p:spPr>
            <a:xfrm>
              <a:off x="0" y="-38100"/>
              <a:ext cx="3708700" cy="3955849"/>
            </a:xfrm>
            <a:prstGeom prst="rect">
              <a:avLst/>
            </a:prstGeom>
          </p:spPr>
          <p:txBody>
            <a:bodyPr anchor="ctr" rtlCol="false" tIns="67235" lIns="67235" bIns="67235" rIns="67235"/>
            <a:lstStyle/>
            <a:p>
              <a:pPr algn="l">
                <a:lnSpc>
                  <a:spcPts val="2557"/>
                </a:lnSpc>
              </a:pPr>
              <a:r>
                <a:rPr lang="en-US" b="true" sz="1852">
                  <a:solidFill>
                    <a:srgbClr val="A64D79"/>
                  </a:solidFill>
                  <a:latin typeface="Roboto Bold"/>
                  <a:ea typeface="Roboto Bold"/>
                  <a:cs typeface="Roboto Bold"/>
                  <a:sym typeface="Roboto Bold"/>
                </a:rPr>
                <a:t>Personality Traits</a:t>
              </a:r>
            </a:p>
            <a:p>
              <a:pPr algn="l">
                <a:lnSpc>
                  <a:spcPts val="2009"/>
                </a:lnSpc>
              </a:pPr>
              <a:r>
                <a:rPr lang="en-US" b="true" sz="1455">
                  <a:solidFill>
                    <a:srgbClr val="434343"/>
                  </a:solidFill>
                  <a:latin typeface="Roboto Bold"/>
                  <a:ea typeface="Roboto Bold"/>
                  <a:cs typeface="Roboto Bold"/>
                  <a:sym typeface="Roboto Bold"/>
                </a:rPr>
                <a:t>Omar has a highly competitive sense and always strives to improve. He is social and loves interacting with the skating group</a:t>
              </a:r>
            </a:p>
            <a:p>
              <a:pPr algn="l">
                <a:lnSpc>
                  <a:spcPts val="2557"/>
                </a:lnSpc>
              </a:pPr>
              <a:r>
                <a:rPr lang="en-US" b="true" sz="1852">
                  <a:solidFill>
                    <a:srgbClr val="A64D79"/>
                  </a:solidFill>
                  <a:latin typeface="Roboto Bold"/>
                  <a:ea typeface="Roboto Bold"/>
                  <a:cs typeface="Roboto Bold"/>
                  <a:sym typeface="Roboto Bold"/>
                </a:rPr>
                <a:t>Values &amp; Beliefs</a:t>
              </a:r>
            </a:p>
            <a:p>
              <a:pPr algn="l">
                <a:lnSpc>
                  <a:spcPts val="2009"/>
                </a:lnSpc>
              </a:pPr>
              <a:r>
                <a:rPr lang="en-US" b="true" sz="1455">
                  <a:solidFill>
                    <a:srgbClr val="434343"/>
                  </a:solidFill>
                  <a:latin typeface="Roboto Bold"/>
                  <a:ea typeface="Roboto Bold"/>
                  <a:cs typeface="Roboto Bold"/>
                  <a:sym typeface="Roboto Bold"/>
                </a:rPr>
                <a:t>He believes that they should continue in the sport until they reach their goals</a:t>
              </a:r>
            </a:p>
            <a:p>
              <a:pPr algn="l">
                <a:lnSpc>
                  <a:spcPts val="2557"/>
                </a:lnSpc>
              </a:pPr>
              <a:r>
                <a:rPr lang="en-US" b="true" sz="1852">
                  <a:solidFill>
                    <a:srgbClr val="A64D79"/>
                  </a:solidFill>
                  <a:latin typeface="Roboto Bold"/>
                  <a:ea typeface="Roboto Bold"/>
                  <a:cs typeface="Roboto Bold"/>
                  <a:sym typeface="Roboto Bold"/>
                </a:rPr>
                <a:t>Lifestyle</a:t>
              </a:r>
            </a:p>
            <a:p>
              <a:pPr algn="l">
                <a:lnSpc>
                  <a:spcPts val="1826"/>
                </a:lnSpc>
              </a:pPr>
              <a:r>
                <a:rPr lang="en-US" b="true" sz="1323">
                  <a:solidFill>
                    <a:srgbClr val="434343"/>
                  </a:solidFill>
                  <a:latin typeface="Roboto Bold"/>
                  <a:ea typeface="Roboto Bold"/>
                  <a:cs typeface="Roboto Bold"/>
                  <a:sym typeface="Roboto Bold"/>
                </a:rPr>
                <a:t>One of his favorite hobbies is going out and skating in public places and interacting with people</a:t>
              </a:r>
            </a:p>
          </p:txBody>
        </p:sp>
      </p:grpSp>
      <p:grpSp>
        <p:nvGrpSpPr>
          <p:cNvPr name="Group 18" id="18"/>
          <p:cNvGrpSpPr/>
          <p:nvPr/>
        </p:nvGrpSpPr>
        <p:grpSpPr>
          <a:xfrm rot="0">
            <a:off x="11406358" y="5109563"/>
            <a:ext cx="3681430" cy="5177437"/>
            <a:chOff x="0" y="0"/>
            <a:chExt cx="3708700" cy="5215788"/>
          </a:xfrm>
        </p:grpSpPr>
        <p:sp>
          <p:nvSpPr>
            <p:cNvPr name="Freeform 19" id="19"/>
            <p:cNvSpPr/>
            <p:nvPr/>
          </p:nvSpPr>
          <p:spPr>
            <a:xfrm flipH="false" flipV="false" rot="0">
              <a:off x="6350" y="6350"/>
              <a:ext cx="3695954" cy="5203063"/>
            </a:xfrm>
            <a:custGeom>
              <a:avLst/>
              <a:gdLst/>
              <a:ahLst/>
              <a:cxnLst/>
              <a:rect r="r" b="b" t="t" l="l"/>
              <a:pathLst>
                <a:path h="5203063" w="3695954">
                  <a:moveTo>
                    <a:pt x="0" y="0"/>
                  </a:moveTo>
                  <a:lnTo>
                    <a:pt x="3695954" y="0"/>
                  </a:lnTo>
                  <a:lnTo>
                    <a:pt x="3695954" y="5203063"/>
                  </a:lnTo>
                  <a:lnTo>
                    <a:pt x="0" y="5203063"/>
                  </a:lnTo>
                  <a:close/>
                </a:path>
              </a:pathLst>
            </a:custGeom>
            <a:solidFill>
              <a:srgbClr val="FFFFFF"/>
            </a:solidFill>
          </p:spPr>
        </p:sp>
        <p:sp>
          <p:nvSpPr>
            <p:cNvPr name="Freeform 20" id="20"/>
            <p:cNvSpPr/>
            <p:nvPr/>
          </p:nvSpPr>
          <p:spPr>
            <a:xfrm flipH="false" flipV="false" rot="0">
              <a:off x="0" y="0"/>
              <a:ext cx="3708654" cy="5215763"/>
            </a:xfrm>
            <a:custGeom>
              <a:avLst/>
              <a:gdLst/>
              <a:ahLst/>
              <a:cxnLst/>
              <a:rect r="r" b="b" t="t" l="l"/>
              <a:pathLst>
                <a:path h="5215763" w="3708654">
                  <a:moveTo>
                    <a:pt x="6350" y="0"/>
                  </a:moveTo>
                  <a:lnTo>
                    <a:pt x="3702304" y="0"/>
                  </a:lnTo>
                  <a:cubicBezTo>
                    <a:pt x="3705860" y="0"/>
                    <a:pt x="3708654" y="2794"/>
                    <a:pt x="3708654" y="6350"/>
                  </a:cubicBezTo>
                  <a:lnTo>
                    <a:pt x="3708654" y="5209413"/>
                  </a:lnTo>
                  <a:cubicBezTo>
                    <a:pt x="3708654" y="5212969"/>
                    <a:pt x="3705860" y="5215763"/>
                    <a:pt x="3702304" y="5215763"/>
                  </a:cubicBezTo>
                  <a:lnTo>
                    <a:pt x="6350" y="5215763"/>
                  </a:lnTo>
                  <a:cubicBezTo>
                    <a:pt x="2794" y="5215763"/>
                    <a:pt x="0" y="5212969"/>
                    <a:pt x="0" y="5209413"/>
                  </a:cubicBezTo>
                  <a:lnTo>
                    <a:pt x="0" y="6350"/>
                  </a:lnTo>
                  <a:cubicBezTo>
                    <a:pt x="0" y="2794"/>
                    <a:pt x="2794" y="0"/>
                    <a:pt x="6350" y="0"/>
                  </a:cubicBezTo>
                  <a:moveTo>
                    <a:pt x="6350" y="12700"/>
                  </a:moveTo>
                  <a:lnTo>
                    <a:pt x="6350" y="6350"/>
                  </a:lnTo>
                  <a:lnTo>
                    <a:pt x="12700" y="6350"/>
                  </a:lnTo>
                  <a:lnTo>
                    <a:pt x="12700" y="5209413"/>
                  </a:lnTo>
                  <a:lnTo>
                    <a:pt x="6350" y="5209413"/>
                  </a:lnTo>
                  <a:lnTo>
                    <a:pt x="6350" y="5203063"/>
                  </a:lnTo>
                  <a:lnTo>
                    <a:pt x="3702304" y="5203063"/>
                  </a:lnTo>
                  <a:lnTo>
                    <a:pt x="3702304" y="5209413"/>
                  </a:lnTo>
                  <a:lnTo>
                    <a:pt x="3695954" y="5209413"/>
                  </a:lnTo>
                  <a:lnTo>
                    <a:pt x="3695954" y="6350"/>
                  </a:lnTo>
                  <a:lnTo>
                    <a:pt x="3702304" y="6350"/>
                  </a:lnTo>
                  <a:lnTo>
                    <a:pt x="3702304" y="12700"/>
                  </a:lnTo>
                  <a:lnTo>
                    <a:pt x="6350" y="12700"/>
                  </a:lnTo>
                  <a:close/>
                </a:path>
              </a:pathLst>
            </a:custGeom>
            <a:solidFill>
              <a:srgbClr val="D0B7C7"/>
            </a:solidFill>
          </p:spPr>
        </p:sp>
        <p:sp>
          <p:nvSpPr>
            <p:cNvPr name="TextBox 21" id="21"/>
            <p:cNvSpPr txBox="true"/>
            <p:nvPr/>
          </p:nvSpPr>
          <p:spPr>
            <a:xfrm>
              <a:off x="0" y="-28575"/>
              <a:ext cx="3708700" cy="5244363"/>
            </a:xfrm>
            <a:prstGeom prst="rect">
              <a:avLst/>
            </a:prstGeom>
          </p:spPr>
          <p:txBody>
            <a:bodyPr anchor="ctr" rtlCol="false" tIns="67235" lIns="67235" bIns="67235" rIns="67235"/>
            <a:lstStyle/>
            <a:p>
              <a:pPr algn="l">
                <a:lnSpc>
                  <a:spcPts val="1429"/>
                </a:lnSpc>
              </a:pPr>
              <a:r>
                <a:rPr lang="en-US" sz="1191">
                  <a:solidFill>
                    <a:srgbClr val="000000"/>
                  </a:solidFill>
                  <a:latin typeface="Arial"/>
                  <a:ea typeface="Arial"/>
                  <a:cs typeface="Arial"/>
                  <a:sym typeface="Arial"/>
                </a:rPr>
                <a:t>Effects:</a:t>
              </a:r>
            </a:p>
            <a:p>
              <a:pPr algn="l" marL="257176" indent="-128588" lvl="1">
                <a:lnSpc>
                  <a:spcPts val="1429"/>
                </a:lnSpc>
                <a:buFont typeface="Arial"/>
                <a:buChar char="•"/>
              </a:pPr>
              <a:r>
                <a:rPr lang="en-US" sz="1191">
                  <a:solidFill>
                    <a:srgbClr val="000000"/>
                  </a:solidFill>
                  <a:latin typeface="Arial"/>
                  <a:ea typeface="Arial"/>
                  <a:cs typeface="Arial"/>
                  <a:sym typeface="Arial"/>
                </a:rPr>
                <a:t>He is influenced by the surrounding community of skating professionals and celebrities in this field.</a:t>
              </a:r>
            </a:p>
            <a:p>
              <a:pPr algn="l" marL="257176" indent="-128588" lvl="1">
                <a:lnSpc>
                  <a:spcPts val="1429"/>
                </a:lnSpc>
                <a:buFont typeface="Arial"/>
                <a:buChar char="•"/>
              </a:pPr>
              <a:r>
                <a:rPr lang="en-US" sz="1191">
                  <a:solidFill>
                    <a:srgbClr val="000000"/>
                  </a:solidFill>
                  <a:latin typeface="Arial"/>
                  <a:ea typeface="Arial"/>
                  <a:cs typeface="Arial"/>
                  <a:sym typeface="Arial"/>
                </a:rPr>
                <a:t>He follows training videos and international skating competitions.</a:t>
              </a:r>
            </a:p>
            <a:p>
              <a:pPr algn="l">
                <a:lnSpc>
                  <a:spcPts val="1429"/>
                </a:lnSpc>
              </a:pPr>
            </a:p>
            <a:p>
              <a:pPr algn="l">
                <a:lnSpc>
                  <a:spcPts val="1429"/>
                </a:lnSpc>
              </a:pPr>
              <a:r>
                <a:rPr lang="en-US" sz="1191">
                  <a:solidFill>
                    <a:srgbClr val="000000"/>
                  </a:solidFill>
                  <a:latin typeface="Arial"/>
                  <a:ea typeface="Arial"/>
                  <a:cs typeface="Arial"/>
                  <a:sym typeface="Arial"/>
                </a:rPr>
                <a:t>Motivations:</a:t>
              </a:r>
            </a:p>
            <a:p>
              <a:pPr algn="l" marL="257176" indent="-128588" lvl="1">
                <a:lnSpc>
                  <a:spcPts val="1429"/>
                </a:lnSpc>
                <a:buFont typeface="Arial"/>
                <a:buChar char="•"/>
              </a:pPr>
              <a:r>
                <a:rPr lang="en-US" sz="1191">
                  <a:solidFill>
                    <a:srgbClr val="000000"/>
                  </a:solidFill>
                  <a:latin typeface="Arial"/>
                  <a:ea typeface="Arial"/>
                  <a:cs typeface="Arial"/>
                  <a:sym typeface="Arial"/>
                </a:rPr>
                <a:t>He continues his quest to win competitive competitions and be among the strongest professionals in the sport</a:t>
              </a:r>
            </a:p>
            <a:p>
              <a:pPr algn="l" marL="257176" indent="-128588" lvl="1">
                <a:lnSpc>
                  <a:spcPts val="1429"/>
                </a:lnSpc>
                <a:buFont typeface="Arial"/>
                <a:buChar char="•"/>
              </a:pPr>
              <a:r>
                <a:rPr lang="en-US" sz="1191">
                  <a:solidFill>
                    <a:srgbClr val="000000"/>
                  </a:solidFill>
                  <a:latin typeface="Arial"/>
                  <a:ea typeface="Arial"/>
                  <a:cs typeface="Arial"/>
                  <a:sym typeface="Arial"/>
                </a:rPr>
                <a:t>Passion for becoming a role model for new skaters</a:t>
              </a:r>
            </a:p>
          </p:txBody>
        </p:sp>
      </p:grpSp>
      <p:sp>
        <p:nvSpPr>
          <p:cNvPr name="TextBox 22" id="22"/>
          <p:cNvSpPr txBox="true"/>
          <p:nvPr/>
        </p:nvSpPr>
        <p:spPr>
          <a:xfrm rot="0">
            <a:off x="11671346" y="872565"/>
            <a:ext cx="3151456" cy="561653"/>
          </a:xfrm>
          <a:prstGeom prst="rect">
            <a:avLst/>
          </a:prstGeom>
        </p:spPr>
        <p:txBody>
          <a:bodyPr anchor="t" rtlCol="false" tIns="0" lIns="0" bIns="0" rIns="0">
            <a:spAutoFit/>
          </a:bodyPr>
          <a:lstStyle/>
          <a:p>
            <a:pPr algn="l">
              <a:lnSpc>
                <a:spcPts val="2454"/>
              </a:lnSpc>
            </a:pPr>
            <a:r>
              <a:rPr lang="en-US" b="true" sz="2223">
                <a:solidFill>
                  <a:srgbClr val="A64D79"/>
                </a:solidFill>
                <a:latin typeface="Roboto Bold"/>
                <a:ea typeface="Roboto Bold"/>
                <a:cs typeface="Roboto Bold"/>
                <a:sym typeface="Roboto Bold"/>
              </a:rPr>
              <a:t>Behavioral Information</a:t>
            </a:r>
          </a:p>
          <a:p>
            <a:pPr algn="l">
              <a:lnSpc>
                <a:spcPts val="2454"/>
              </a:lnSpc>
            </a:pPr>
          </a:p>
        </p:txBody>
      </p:sp>
      <p:sp>
        <p:nvSpPr>
          <p:cNvPr name="TextBox 23" id="23"/>
          <p:cNvSpPr txBox="true"/>
          <p:nvPr/>
        </p:nvSpPr>
        <p:spPr>
          <a:xfrm rot="0">
            <a:off x="11558054" y="5672779"/>
            <a:ext cx="3151457" cy="596441"/>
          </a:xfrm>
          <a:prstGeom prst="rect">
            <a:avLst/>
          </a:prstGeom>
        </p:spPr>
        <p:txBody>
          <a:bodyPr anchor="t" rtlCol="false" tIns="0" lIns="0" bIns="0" rIns="0">
            <a:spAutoFit/>
          </a:bodyPr>
          <a:lstStyle/>
          <a:p>
            <a:pPr algn="l">
              <a:lnSpc>
                <a:spcPts val="2283"/>
              </a:lnSpc>
            </a:pPr>
            <a:r>
              <a:rPr lang="en-US" b="true" sz="2068">
                <a:solidFill>
                  <a:srgbClr val="A64D79"/>
                </a:solidFill>
                <a:latin typeface="Roboto Bold"/>
                <a:ea typeface="Roboto Bold"/>
                <a:cs typeface="Roboto Bold"/>
                <a:sym typeface="Roboto Bold"/>
              </a:rPr>
              <a:t>Motivations &amp; Influences</a:t>
            </a:r>
          </a:p>
          <a:p>
            <a:pPr algn="l">
              <a:lnSpc>
                <a:spcPts val="2283"/>
              </a:lnSpc>
            </a:pPr>
          </a:p>
          <a:p>
            <a:pPr algn="l">
              <a:lnSpc>
                <a:spcPts val="2283"/>
              </a:lnSpc>
            </a:pPr>
          </a:p>
        </p:txBody>
      </p:sp>
      <p:sp>
        <p:nvSpPr>
          <p:cNvPr name="TextBox 24" id="24"/>
          <p:cNvSpPr txBox="true"/>
          <p:nvPr/>
        </p:nvSpPr>
        <p:spPr>
          <a:xfrm rot="0">
            <a:off x="7126448" y="1094956"/>
            <a:ext cx="3701895" cy="2708775"/>
          </a:xfrm>
          <a:prstGeom prst="rect">
            <a:avLst/>
          </a:prstGeom>
        </p:spPr>
        <p:txBody>
          <a:bodyPr anchor="t" rtlCol="false" tIns="0" lIns="0" bIns="0" rIns="0">
            <a:spAutoFit/>
          </a:bodyPr>
          <a:lstStyle/>
          <a:p>
            <a:pPr algn="l">
              <a:lnSpc>
                <a:spcPts val="2147"/>
              </a:lnSpc>
            </a:pPr>
            <a:r>
              <a:rPr lang="en-US" sz="1555">
                <a:solidFill>
                  <a:srgbClr val="434343"/>
                </a:solidFill>
                <a:latin typeface="Roboto"/>
                <a:ea typeface="Roboto"/>
                <a:cs typeface="Roboto"/>
                <a:sym typeface="Roboto"/>
              </a:rPr>
              <a:t>Omar aims to join a skate academy that includes professional trainers and has many activities and events. One of his goals is to join an academy that will help him enter local skating tournaments and participate in competitions and challenges.</a:t>
            </a:r>
          </a:p>
          <a:p>
            <a:pPr algn="l">
              <a:lnSpc>
                <a:spcPts val="2561"/>
              </a:lnSpc>
            </a:pPr>
          </a:p>
          <a:p>
            <a:pPr algn="l" marL="394169" indent="-197084" lvl="1">
              <a:lnSpc>
                <a:spcPts val="2009"/>
              </a:lnSpc>
              <a:buFont typeface="Arial"/>
              <a:buChar char="•"/>
            </a:pPr>
          </a:p>
        </p:txBody>
      </p:sp>
      <p:grpSp>
        <p:nvGrpSpPr>
          <p:cNvPr name="Group 25" id="25"/>
          <p:cNvGrpSpPr/>
          <p:nvPr/>
        </p:nvGrpSpPr>
        <p:grpSpPr>
          <a:xfrm rot="0">
            <a:off x="7259514" y="3409588"/>
            <a:ext cx="3681430" cy="2684018"/>
            <a:chOff x="0" y="0"/>
            <a:chExt cx="3708700" cy="2703900"/>
          </a:xfrm>
        </p:grpSpPr>
        <p:sp>
          <p:nvSpPr>
            <p:cNvPr name="Freeform 26" id="26"/>
            <p:cNvSpPr/>
            <p:nvPr/>
          </p:nvSpPr>
          <p:spPr>
            <a:xfrm flipH="false" flipV="false" rot="0">
              <a:off x="6350" y="6350"/>
              <a:ext cx="3695954" cy="2691257"/>
            </a:xfrm>
            <a:custGeom>
              <a:avLst/>
              <a:gdLst/>
              <a:ahLst/>
              <a:cxnLst/>
              <a:rect r="r" b="b" t="t" l="l"/>
              <a:pathLst>
                <a:path h="2691257" w="3695954">
                  <a:moveTo>
                    <a:pt x="0" y="0"/>
                  </a:moveTo>
                  <a:lnTo>
                    <a:pt x="3695954" y="0"/>
                  </a:lnTo>
                  <a:lnTo>
                    <a:pt x="3695954" y="2691257"/>
                  </a:lnTo>
                  <a:lnTo>
                    <a:pt x="0" y="2691257"/>
                  </a:lnTo>
                  <a:close/>
                </a:path>
              </a:pathLst>
            </a:custGeom>
            <a:solidFill>
              <a:srgbClr val="FFFFFF"/>
            </a:solidFill>
          </p:spPr>
        </p:sp>
        <p:sp>
          <p:nvSpPr>
            <p:cNvPr name="Freeform 27" id="27"/>
            <p:cNvSpPr/>
            <p:nvPr/>
          </p:nvSpPr>
          <p:spPr>
            <a:xfrm flipH="false" flipV="false" rot="0">
              <a:off x="0" y="0"/>
              <a:ext cx="3708654" cy="2703957"/>
            </a:xfrm>
            <a:custGeom>
              <a:avLst/>
              <a:gdLst/>
              <a:ahLst/>
              <a:cxnLst/>
              <a:rect r="r" b="b" t="t" l="l"/>
              <a:pathLst>
                <a:path h="2703957" w="3708654">
                  <a:moveTo>
                    <a:pt x="6350" y="0"/>
                  </a:moveTo>
                  <a:lnTo>
                    <a:pt x="3702304" y="0"/>
                  </a:lnTo>
                  <a:cubicBezTo>
                    <a:pt x="3705860" y="0"/>
                    <a:pt x="3708654" y="2794"/>
                    <a:pt x="3708654" y="6350"/>
                  </a:cubicBezTo>
                  <a:lnTo>
                    <a:pt x="3708654" y="2697607"/>
                  </a:lnTo>
                  <a:cubicBezTo>
                    <a:pt x="3708654" y="2701163"/>
                    <a:pt x="3705860" y="2703957"/>
                    <a:pt x="3702304" y="2703957"/>
                  </a:cubicBezTo>
                  <a:lnTo>
                    <a:pt x="6350" y="2703957"/>
                  </a:lnTo>
                  <a:cubicBezTo>
                    <a:pt x="2794" y="2703957"/>
                    <a:pt x="0" y="2701163"/>
                    <a:pt x="0" y="2697607"/>
                  </a:cubicBezTo>
                  <a:lnTo>
                    <a:pt x="0" y="6350"/>
                  </a:lnTo>
                  <a:cubicBezTo>
                    <a:pt x="0" y="2794"/>
                    <a:pt x="2794" y="0"/>
                    <a:pt x="6350" y="0"/>
                  </a:cubicBezTo>
                  <a:moveTo>
                    <a:pt x="6350" y="12700"/>
                  </a:moveTo>
                  <a:lnTo>
                    <a:pt x="6350" y="6350"/>
                  </a:lnTo>
                  <a:lnTo>
                    <a:pt x="12700" y="6350"/>
                  </a:lnTo>
                  <a:lnTo>
                    <a:pt x="12700" y="2697607"/>
                  </a:lnTo>
                  <a:lnTo>
                    <a:pt x="6350" y="2697607"/>
                  </a:lnTo>
                  <a:lnTo>
                    <a:pt x="6350" y="2691257"/>
                  </a:lnTo>
                  <a:lnTo>
                    <a:pt x="3702304" y="2691257"/>
                  </a:lnTo>
                  <a:lnTo>
                    <a:pt x="3702304" y="2697607"/>
                  </a:lnTo>
                  <a:lnTo>
                    <a:pt x="3695954" y="2697607"/>
                  </a:lnTo>
                  <a:lnTo>
                    <a:pt x="3695954" y="6350"/>
                  </a:lnTo>
                  <a:lnTo>
                    <a:pt x="3702304" y="6350"/>
                  </a:lnTo>
                  <a:lnTo>
                    <a:pt x="3702304" y="12700"/>
                  </a:lnTo>
                  <a:lnTo>
                    <a:pt x="6350" y="12700"/>
                  </a:lnTo>
                  <a:close/>
                </a:path>
              </a:pathLst>
            </a:custGeom>
            <a:solidFill>
              <a:srgbClr val="D0B7C7"/>
            </a:solidFill>
          </p:spPr>
        </p:sp>
      </p:grpSp>
      <p:sp>
        <p:nvSpPr>
          <p:cNvPr name="TextBox 28" id="28"/>
          <p:cNvSpPr txBox="true"/>
          <p:nvPr/>
        </p:nvSpPr>
        <p:spPr>
          <a:xfrm rot="0">
            <a:off x="7491645" y="3464278"/>
            <a:ext cx="3151456" cy="812294"/>
          </a:xfrm>
          <a:prstGeom prst="rect">
            <a:avLst/>
          </a:prstGeom>
        </p:spPr>
        <p:txBody>
          <a:bodyPr anchor="t" rtlCol="false" tIns="0" lIns="0" bIns="0" rIns="0">
            <a:spAutoFit/>
          </a:bodyPr>
          <a:lstStyle/>
          <a:p>
            <a:pPr algn="l">
              <a:lnSpc>
                <a:spcPts val="2454"/>
              </a:lnSpc>
            </a:pPr>
            <a:r>
              <a:rPr lang="en-US" sz="2223" b="true">
                <a:solidFill>
                  <a:srgbClr val="A64D79"/>
                </a:solidFill>
                <a:latin typeface="Roboto Bold"/>
                <a:ea typeface="Roboto Bold"/>
                <a:cs typeface="Roboto Bold"/>
                <a:sym typeface="Roboto Bold"/>
              </a:rPr>
              <a:t>Challenges/Pain Points</a:t>
            </a:r>
          </a:p>
          <a:p>
            <a:pPr algn="l">
              <a:lnSpc>
                <a:spcPts val="2454"/>
              </a:lnSpc>
            </a:pPr>
          </a:p>
        </p:txBody>
      </p:sp>
      <p:sp>
        <p:nvSpPr>
          <p:cNvPr name="TextBox 29" id="29"/>
          <p:cNvSpPr txBox="true"/>
          <p:nvPr/>
        </p:nvSpPr>
        <p:spPr>
          <a:xfrm rot="0">
            <a:off x="7206389" y="3688984"/>
            <a:ext cx="3441386" cy="2009573"/>
          </a:xfrm>
          <a:prstGeom prst="rect">
            <a:avLst/>
          </a:prstGeom>
        </p:spPr>
        <p:txBody>
          <a:bodyPr anchor="t" rtlCol="false" tIns="0" lIns="0" bIns="0" rIns="0">
            <a:spAutoFit/>
          </a:bodyPr>
          <a:lstStyle/>
          <a:p>
            <a:pPr algn="l" marL="521071" indent="-260535" lvl="1">
              <a:lnSpc>
                <a:spcPts val="2264"/>
              </a:lnSpc>
            </a:pPr>
          </a:p>
          <a:p>
            <a:pPr algn="l" marL="521069" indent="-260534" lvl="1">
              <a:lnSpc>
                <a:spcPts val="2264"/>
              </a:lnSpc>
              <a:buFont typeface="Arial"/>
              <a:buChar char="•"/>
            </a:pPr>
            <a:r>
              <a:rPr lang="en-US" sz="1823">
                <a:solidFill>
                  <a:srgbClr val="434343"/>
                </a:solidFill>
                <a:latin typeface="Roboto"/>
                <a:ea typeface="Roboto"/>
                <a:cs typeface="Roboto"/>
                <a:sym typeface="Roboto"/>
              </a:rPr>
              <a:t>He don't want to join an academy with limited spaces dedicated to skating.</a:t>
            </a:r>
          </a:p>
          <a:p>
            <a:pPr algn="l" marL="521069" indent="-260534" lvl="1">
              <a:lnSpc>
                <a:spcPts val="2264"/>
              </a:lnSpc>
              <a:buFont typeface="Arial"/>
              <a:buChar char="•"/>
            </a:pPr>
            <a:r>
              <a:rPr lang="en-US" sz="1823">
                <a:solidFill>
                  <a:srgbClr val="434343"/>
                </a:solidFill>
                <a:latin typeface="Roboto"/>
                <a:ea typeface="Roboto"/>
                <a:cs typeface="Roboto"/>
                <a:sym typeface="Roboto"/>
              </a:rPr>
              <a:t> Difficulty balancing daily work and skate training</a:t>
            </a:r>
          </a:p>
        </p:txBody>
      </p:sp>
      <p:sp>
        <p:nvSpPr>
          <p:cNvPr name="TextBox 30" id="30"/>
          <p:cNvSpPr txBox="true"/>
          <p:nvPr/>
        </p:nvSpPr>
        <p:spPr>
          <a:xfrm rot="0">
            <a:off x="11558056" y="1091480"/>
            <a:ext cx="3151456" cy="3887993"/>
          </a:xfrm>
          <a:prstGeom prst="rect">
            <a:avLst/>
          </a:prstGeom>
        </p:spPr>
        <p:txBody>
          <a:bodyPr anchor="t" rtlCol="false" tIns="0" lIns="0" bIns="0" rIns="0">
            <a:spAutoFit/>
          </a:bodyPr>
          <a:lstStyle/>
          <a:p>
            <a:pPr algn="l" marL="342900" indent="-171450" lvl="1">
              <a:lnSpc>
                <a:spcPts val="2191"/>
              </a:lnSpc>
              <a:buFont typeface="Arial"/>
              <a:buChar char="•"/>
            </a:pPr>
            <a:r>
              <a:rPr lang="en-US" sz="1588">
                <a:solidFill>
                  <a:srgbClr val="434343"/>
                </a:solidFill>
                <a:latin typeface="Arial"/>
                <a:ea typeface="Arial"/>
                <a:cs typeface="Arial"/>
                <a:sym typeface="Arial"/>
              </a:rPr>
              <a:t>Omar is social by nature and loves interacting with others while skating. Skating is a way to increase his connection with his friends and build new friendships within the skating group</a:t>
            </a:r>
          </a:p>
          <a:p>
            <a:pPr algn="l" marL="410069" indent="-205034" lvl="1">
              <a:lnSpc>
                <a:spcPts val="2191"/>
              </a:lnSpc>
              <a:buFont typeface="Arial"/>
              <a:buChar char="•"/>
            </a:pPr>
            <a:r>
              <a:rPr lang="en-US" sz="1588">
                <a:solidFill>
                  <a:srgbClr val="434343"/>
                </a:solidFill>
                <a:latin typeface="Arial"/>
                <a:ea typeface="Arial"/>
                <a:cs typeface="Arial"/>
                <a:sym typeface="Arial"/>
              </a:rPr>
              <a:t>Omar has a strong competitive sense and always loves improving his skating skills. He follows a strict training regime and constantly monitors his personal performance</a:t>
            </a:r>
          </a:p>
        </p:txBody>
      </p:sp>
      <p:sp>
        <p:nvSpPr>
          <p:cNvPr name="TextBox 31" id="31"/>
          <p:cNvSpPr txBox="true"/>
          <p:nvPr/>
        </p:nvSpPr>
        <p:spPr>
          <a:xfrm rot="0">
            <a:off x="7401668" y="212160"/>
            <a:ext cx="3151456" cy="234731"/>
          </a:xfrm>
          <a:prstGeom prst="rect">
            <a:avLst/>
          </a:prstGeom>
        </p:spPr>
        <p:txBody>
          <a:bodyPr anchor="t" rtlCol="false" tIns="0" lIns="0" bIns="0" rIns="0">
            <a:spAutoFit/>
          </a:bodyPr>
          <a:lstStyle/>
          <a:p>
            <a:pPr algn="l">
              <a:lnSpc>
                <a:spcPts val="2557"/>
              </a:lnSpc>
            </a:pPr>
            <a:r>
              <a:rPr lang="en-US" sz="1852" b="true">
                <a:solidFill>
                  <a:srgbClr val="EA4802"/>
                </a:solidFill>
                <a:latin typeface="Roboto Bold"/>
                <a:ea typeface="Roboto Bold"/>
                <a:cs typeface="Roboto Bold"/>
                <a:sym typeface="Roboto Bold"/>
              </a:rPr>
              <a:t>Psychographic Information</a:t>
            </a:r>
          </a:p>
          <a:p>
            <a:pPr algn="l">
              <a:lnSpc>
                <a:spcPts val="2557"/>
              </a:lnSpc>
            </a:pPr>
          </a:p>
        </p:txBody>
      </p:sp>
      <p:sp>
        <p:nvSpPr>
          <p:cNvPr name="Freeform 32" id="32"/>
          <p:cNvSpPr/>
          <p:nvPr/>
        </p:nvSpPr>
        <p:spPr>
          <a:xfrm flipH="false" flipV="false" rot="0">
            <a:off x="1924338" y="446891"/>
            <a:ext cx="5156903" cy="3291346"/>
          </a:xfrm>
          <a:custGeom>
            <a:avLst/>
            <a:gdLst/>
            <a:ahLst/>
            <a:cxnLst/>
            <a:rect r="r" b="b" t="t" l="l"/>
            <a:pathLst>
              <a:path h="3291346" w="5156903">
                <a:moveTo>
                  <a:pt x="0" y="0"/>
                </a:moveTo>
                <a:lnTo>
                  <a:pt x="5156903" y="0"/>
                </a:lnTo>
                <a:lnTo>
                  <a:pt x="5156903" y="3291346"/>
                </a:lnTo>
                <a:lnTo>
                  <a:pt x="0" y="3291346"/>
                </a:lnTo>
                <a:lnTo>
                  <a:pt x="0" y="0"/>
                </a:lnTo>
                <a:close/>
              </a:path>
            </a:pathLst>
          </a:custGeom>
          <a:blipFill>
            <a:blip r:embed="rId2"/>
            <a:stretch>
              <a:fillRect l="0" t="-51360" r="0" b="-100611"/>
            </a:stretch>
          </a:blipFill>
        </p:spPr>
      </p:sp>
      <p:sp>
        <p:nvSpPr>
          <p:cNvPr name="TextBox 33" id="33"/>
          <p:cNvSpPr txBox="true"/>
          <p:nvPr/>
        </p:nvSpPr>
        <p:spPr>
          <a:xfrm rot="0">
            <a:off x="3142327" y="6288270"/>
            <a:ext cx="2338127" cy="3183542"/>
          </a:xfrm>
          <a:prstGeom prst="rect">
            <a:avLst/>
          </a:prstGeom>
        </p:spPr>
        <p:txBody>
          <a:bodyPr anchor="t" rtlCol="false" tIns="0" lIns="0" bIns="0" rIns="0">
            <a:spAutoFit/>
          </a:bodyPr>
          <a:lstStyle/>
          <a:p>
            <a:pPr algn="ctr">
              <a:lnSpc>
                <a:spcPts val="2785"/>
              </a:lnSpc>
            </a:pPr>
          </a:p>
          <a:p>
            <a:pPr algn="ctr">
              <a:lnSpc>
                <a:spcPts val="2785"/>
              </a:lnSpc>
              <a:spcBef>
                <a:spcPct val="0"/>
              </a:spcBef>
            </a:pPr>
            <a:r>
              <a:rPr lang="en-US" b="true" sz="2523">
                <a:solidFill>
                  <a:srgbClr val="FFFFFF"/>
                </a:solidFill>
                <a:latin typeface="Roboto Bold"/>
                <a:ea typeface="Roboto Bold"/>
                <a:cs typeface="Roboto Bold"/>
                <a:sym typeface="Roboto Bold"/>
              </a:rPr>
              <a:t>Age: 21 years old</a:t>
            </a:r>
          </a:p>
          <a:p>
            <a:pPr algn="ctr">
              <a:lnSpc>
                <a:spcPts val="2785"/>
              </a:lnSpc>
              <a:spcBef>
                <a:spcPct val="0"/>
              </a:spcBef>
            </a:pPr>
            <a:r>
              <a:rPr lang="en-US" b="true" sz="2523">
                <a:solidFill>
                  <a:srgbClr val="FFFFFF"/>
                </a:solidFill>
                <a:latin typeface="Roboto Bold"/>
                <a:ea typeface="Roboto Bold"/>
                <a:cs typeface="Roboto Bold"/>
                <a:sym typeface="Roboto Bold"/>
              </a:rPr>
              <a:t>Occupation: Works in a skate shop</a:t>
            </a:r>
          </a:p>
          <a:p>
            <a:pPr algn="ctr">
              <a:lnSpc>
                <a:spcPts val="2785"/>
              </a:lnSpc>
              <a:spcBef>
                <a:spcPct val="0"/>
              </a:spcBef>
            </a:pPr>
            <a:r>
              <a:rPr lang="en-US" b="true" sz="2523">
                <a:solidFill>
                  <a:srgbClr val="FFFFFF"/>
                </a:solidFill>
                <a:latin typeface="Roboto Bold"/>
                <a:ea typeface="Roboto Bold"/>
                <a:cs typeface="Roboto Bold"/>
                <a:sym typeface="Roboto Bold"/>
              </a:rPr>
              <a:t>Location: Cairo</a:t>
            </a:r>
          </a:p>
          <a:p>
            <a:pPr algn="ctr">
              <a:lnSpc>
                <a:spcPts val="2785"/>
              </a:lnSpc>
              <a:spcBef>
                <a:spcPct val="0"/>
              </a:spcBef>
            </a:pPr>
            <a:r>
              <a:rPr lang="en-US" b="true" sz="2523">
                <a:solidFill>
                  <a:srgbClr val="FFFFFF"/>
                </a:solidFill>
                <a:latin typeface="Roboto Bold"/>
                <a:ea typeface="Roboto Bold"/>
                <a:cs typeface="Roboto Bold"/>
                <a:sym typeface="Roboto Bold"/>
              </a:rPr>
              <a:t>Skate level: advanced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08186" y="154289"/>
            <a:ext cx="15214377" cy="10287000"/>
            <a:chOff x="0" y="0"/>
            <a:chExt cx="15327076" cy="10363200"/>
          </a:xfrm>
        </p:grpSpPr>
        <p:sp>
          <p:nvSpPr>
            <p:cNvPr name="Freeform 3" id="3"/>
            <p:cNvSpPr/>
            <p:nvPr/>
          </p:nvSpPr>
          <p:spPr>
            <a:xfrm flipH="false" flipV="false" rot="0">
              <a:off x="0" y="0"/>
              <a:ext cx="15327075" cy="10363200"/>
            </a:xfrm>
            <a:custGeom>
              <a:avLst/>
              <a:gdLst/>
              <a:ahLst/>
              <a:cxnLst/>
              <a:rect r="r" b="b" t="t" l="l"/>
              <a:pathLst>
                <a:path h="10363200" w="15327075">
                  <a:moveTo>
                    <a:pt x="0" y="0"/>
                  </a:moveTo>
                  <a:lnTo>
                    <a:pt x="15327075" y="0"/>
                  </a:lnTo>
                  <a:lnTo>
                    <a:pt x="15327075" y="10363200"/>
                  </a:lnTo>
                  <a:lnTo>
                    <a:pt x="0" y="10363200"/>
                  </a:lnTo>
                  <a:close/>
                </a:path>
              </a:pathLst>
            </a:custGeom>
            <a:solidFill>
              <a:srgbClr val="EAD1D8">
                <a:alpha val="8235"/>
              </a:srgbClr>
            </a:solidFill>
          </p:spPr>
        </p:sp>
      </p:grpSp>
      <p:grpSp>
        <p:nvGrpSpPr>
          <p:cNvPr name="Group 4" id="4"/>
          <p:cNvGrpSpPr/>
          <p:nvPr/>
        </p:nvGrpSpPr>
        <p:grpSpPr>
          <a:xfrm rot="0">
            <a:off x="7259514" y="652540"/>
            <a:ext cx="3681430" cy="2684018"/>
            <a:chOff x="0" y="0"/>
            <a:chExt cx="3708700" cy="2703900"/>
          </a:xfrm>
        </p:grpSpPr>
        <p:sp>
          <p:nvSpPr>
            <p:cNvPr name="Freeform 5" id="5"/>
            <p:cNvSpPr/>
            <p:nvPr/>
          </p:nvSpPr>
          <p:spPr>
            <a:xfrm flipH="false" flipV="false" rot="0">
              <a:off x="6350" y="6350"/>
              <a:ext cx="3695954" cy="2691257"/>
            </a:xfrm>
            <a:custGeom>
              <a:avLst/>
              <a:gdLst/>
              <a:ahLst/>
              <a:cxnLst/>
              <a:rect r="r" b="b" t="t" l="l"/>
              <a:pathLst>
                <a:path h="2691257" w="3695954">
                  <a:moveTo>
                    <a:pt x="0" y="0"/>
                  </a:moveTo>
                  <a:lnTo>
                    <a:pt x="3695954" y="0"/>
                  </a:lnTo>
                  <a:lnTo>
                    <a:pt x="3695954" y="2691257"/>
                  </a:lnTo>
                  <a:lnTo>
                    <a:pt x="0" y="2691257"/>
                  </a:lnTo>
                  <a:close/>
                </a:path>
              </a:pathLst>
            </a:custGeom>
            <a:solidFill>
              <a:srgbClr val="FFFFFF"/>
            </a:solidFill>
          </p:spPr>
        </p:sp>
        <p:sp>
          <p:nvSpPr>
            <p:cNvPr name="Freeform 6" id="6"/>
            <p:cNvSpPr/>
            <p:nvPr/>
          </p:nvSpPr>
          <p:spPr>
            <a:xfrm flipH="false" flipV="false" rot="0">
              <a:off x="0" y="0"/>
              <a:ext cx="3708654" cy="2703957"/>
            </a:xfrm>
            <a:custGeom>
              <a:avLst/>
              <a:gdLst/>
              <a:ahLst/>
              <a:cxnLst/>
              <a:rect r="r" b="b" t="t" l="l"/>
              <a:pathLst>
                <a:path h="2703957" w="3708654">
                  <a:moveTo>
                    <a:pt x="6350" y="0"/>
                  </a:moveTo>
                  <a:lnTo>
                    <a:pt x="3702304" y="0"/>
                  </a:lnTo>
                  <a:cubicBezTo>
                    <a:pt x="3705860" y="0"/>
                    <a:pt x="3708654" y="2794"/>
                    <a:pt x="3708654" y="6350"/>
                  </a:cubicBezTo>
                  <a:lnTo>
                    <a:pt x="3708654" y="2697607"/>
                  </a:lnTo>
                  <a:cubicBezTo>
                    <a:pt x="3708654" y="2701163"/>
                    <a:pt x="3705860" y="2703957"/>
                    <a:pt x="3702304" y="2703957"/>
                  </a:cubicBezTo>
                  <a:lnTo>
                    <a:pt x="6350" y="2703957"/>
                  </a:lnTo>
                  <a:cubicBezTo>
                    <a:pt x="2794" y="2703957"/>
                    <a:pt x="0" y="2701163"/>
                    <a:pt x="0" y="2697607"/>
                  </a:cubicBezTo>
                  <a:lnTo>
                    <a:pt x="0" y="6350"/>
                  </a:lnTo>
                  <a:cubicBezTo>
                    <a:pt x="0" y="2794"/>
                    <a:pt x="2794" y="0"/>
                    <a:pt x="6350" y="0"/>
                  </a:cubicBezTo>
                  <a:moveTo>
                    <a:pt x="6350" y="12700"/>
                  </a:moveTo>
                  <a:lnTo>
                    <a:pt x="6350" y="6350"/>
                  </a:lnTo>
                  <a:lnTo>
                    <a:pt x="12700" y="6350"/>
                  </a:lnTo>
                  <a:lnTo>
                    <a:pt x="12700" y="2697607"/>
                  </a:lnTo>
                  <a:lnTo>
                    <a:pt x="6350" y="2697607"/>
                  </a:lnTo>
                  <a:lnTo>
                    <a:pt x="6350" y="2691257"/>
                  </a:lnTo>
                  <a:lnTo>
                    <a:pt x="3702304" y="2691257"/>
                  </a:lnTo>
                  <a:lnTo>
                    <a:pt x="3702304" y="2697607"/>
                  </a:lnTo>
                  <a:lnTo>
                    <a:pt x="3695954" y="2697607"/>
                  </a:lnTo>
                  <a:lnTo>
                    <a:pt x="3695954" y="6350"/>
                  </a:lnTo>
                  <a:lnTo>
                    <a:pt x="3702304" y="6350"/>
                  </a:lnTo>
                  <a:lnTo>
                    <a:pt x="3702304" y="12700"/>
                  </a:lnTo>
                  <a:lnTo>
                    <a:pt x="6350" y="12700"/>
                  </a:lnTo>
                  <a:close/>
                </a:path>
              </a:pathLst>
            </a:custGeom>
            <a:solidFill>
              <a:srgbClr val="D0B7C7"/>
            </a:solidFill>
          </p:spPr>
        </p:sp>
      </p:grpSp>
      <p:sp>
        <p:nvSpPr>
          <p:cNvPr name="TextBox 7" id="7"/>
          <p:cNvSpPr txBox="true"/>
          <p:nvPr/>
        </p:nvSpPr>
        <p:spPr>
          <a:xfrm rot="0">
            <a:off x="1679152" y="4679602"/>
            <a:ext cx="3151456" cy="643442"/>
          </a:xfrm>
          <a:prstGeom prst="rect">
            <a:avLst/>
          </a:prstGeom>
        </p:spPr>
        <p:txBody>
          <a:bodyPr anchor="t" rtlCol="false" tIns="0" lIns="0" bIns="0" rIns="0">
            <a:spAutoFit/>
          </a:bodyPr>
          <a:lstStyle/>
          <a:p>
            <a:pPr algn="l">
              <a:lnSpc>
                <a:spcPts val="2557"/>
              </a:lnSpc>
            </a:pPr>
            <a:r>
              <a:rPr lang="en-US" b="true" sz="1852">
                <a:solidFill>
                  <a:srgbClr val="FEFFFF"/>
                </a:solidFill>
                <a:latin typeface="Roboto Bold"/>
                <a:ea typeface="Roboto Bold"/>
                <a:cs typeface="Roboto Bold"/>
                <a:sym typeface="Roboto Bold"/>
              </a:rPr>
              <a:t>Background &amp; Demographics</a:t>
            </a:r>
          </a:p>
          <a:p>
            <a:pPr algn="l">
              <a:lnSpc>
                <a:spcPts val="2557"/>
              </a:lnSpc>
            </a:pPr>
          </a:p>
        </p:txBody>
      </p:sp>
      <p:sp>
        <p:nvSpPr>
          <p:cNvPr name="TextBox 8" id="8"/>
          <p:cNvSpPr txBox="true"/>
          <p:nvPr/>
        </p:nvSpPr>
        <p:spPr>
          <a:xfrm rot="0">
            <a:off x="1678926" y="5590935"/>
            <a:ext cx="3426816" cy="3467100"/>
          </a:xfrm>
          <a:prstGeom prst="rect">
            <a:avLst/>
          </a:prstGeom>
        </p:spPr>
        <p:txBody>
          <a:bodyPr anchor="t" rtlCol="false" tIns="0" lIns="0" bIns="0" rIns="0">
            <a:spAutoFit/>
          </a:bodyPr>
          <a:lstStyle/>
          <a:p>
            <a:pPr algn="l">
              <a:lnSpc>
                <a:spcPts val="2548"/>
              </a:lnSpc>
            </a:pPr>
            <a:r>
              <a:rPr lang="en-US" sz="2123" b="true">
                <a:solidFill>
                  <a:srgbClr val="FEFFFF"/>
                </a:solidFill>
                <a:latin typeface="Roboto Bold"/>
                <a:ea typeface="Roboto Bold"/>
                <a:cs typeface="Roboto Bold"/>
                <a:sym typeface="Roboto Bold"/>
              </a:rPr>
              <a:t>Age: 18</a:t>
            </a:r>
          </a:p>
          <a:p>
            <a:pPr algn="l">
              <a:lnSpc>
                <a:spcPts val="2548"/>
              </a:lnSpc>
            </a:pPr>
            <a:r>
              <a:rPr lang="en-US" sz="2123" b="true">
                <a:solidFill>
                  <a:srgbClr val="FEFFFF"/>
                </a:solidFill>
                <a:latin typeface="Roboto Bold"/>
                <a:ea typeface="Roboto Bold"/>
                <a:cs typeface="Roboto Bold"/>
                <a:sym typeface="Roboto Bold"/>
              </a:rPr>
              <a:t>Location: Suez</a:t>
            </a:r>
          </a:p>
          <a:p>
            <a:pPr algn="l">
              <a:lnSpc>
                <a:spcPts val="2548"/>
              </a:lnSpc>
            </a:pPr>
            <a:r>
              <a:rPr lang="en-US" sz="2123" b="true">
                <a:solidFill>
                  <a:srgbClr val="FEFFFF"/>
                </a:solidFill>
                <a:latin typeface="Roboto Bold"/>
                <a:ea typeface="Roboto Bold"/>
                <a:cs typeface="Roboto Bold"/>
                <a:sym typeface="Roboto Bold"/>
              </a:rPr>
              <a:t>Gender: Female</a:t>
            </a:r>
          </a:p>
          <a:p>
            <a:pPr algn="l">
              <a:lnSpc>
                <a:spcPts val="2548"/>
              </a:lnSpc>
            </a:pPr>
            <a:r>
              <a:rPr lang="en-US" sz="2123" b="true">
                <a:solidFill>
                  <a:srgbClr val="FEFFFF"/>
                </a:solidFill>
                <a:latin typeface="Roboto Bold"/>
                <a:ea typeface="Roboto Bold"/>
                <a:cs typeface="Roboto Bold"/>
                <a:sym typeface="Roboto Bold"/>
              </a:rPr>
              <a:t>Education :high school student</a:t>
            </a:r>
          </a:p>
          <a:p>
            <a:pPr algn="l">
              <a:lnSpc>
                <a:spcPts val="2548"/>
              </a:lnSpc>
            </a:pPr>
            <a:r>
              <a:rPr lang="en-US" sz="2123" b="true">
                <a:solidFill>
                  <a:srgbClr val="FEFFFF"/>
                </a:solidFill>
                <a:latin typeface="Roboto Bold"/>
                <a:ea typeface="Roboto Bold"/>
                <a:cs typeface="Roboto Bold"/>
                <a:sym typeface="Roboto Bold"/>
              </a:rPr>
              <a:t>Profession :Not working</a:t>
            </a:r>
          </a:p>
          <a:p>
            <a:pPr algn="l">
              <a:lnSpc>
                <a:spcPts val="2548"/>
              </a:lnSpc>
            </a:pPr>
            <a:r>
              <a:rPr lang="en-US" sz="2123" b="true">
                <a:solidFill>
                  <a:srgbClr val="FEFFFF"/>
                </a:solidFill>
                <a:latin typeface="Roboto Bold"/>
                <a:ea typeface="Roboto Bold"/>
                <a:cs typeface="Roboto Bold"/>
                <a:sym typeface="Roboto Bold"/>
              </a:rPr>
              <a:t>Marital Status : She lives with her parents.</a:t>
            </a:r>
          </a:p>
          <a:p>
            <a:pPr algn="l">
              <a:lnSpc>
                <a:spcPts val="2548"/>
              </a:lnSpc>
            </a:pPr>
            <a:r>
              <a:rPr lang="en-US" sz="2123" b="true">
                <a:solidFill>
                  <a:srgbClr val="FEFFFF"/>
                </a:solidFill>
                <a:latin typeface="Roboto Bold"/>
                <a:ea typeface="Roboto Bold"/>
                <a:cs typeface="Roboto Bold"/>
                <a:sym typeface="Roboto Bold"/>
              </a:rPr>
              <a:t>Her level in sketch: Beginner</a:t>
            </a:r>
          </a:p>
          <a:p>
            <a:pPr algn="l">
              <a:lnSpc>
                <a:spcPts val="2548"/>
              </a:lnSpc>
            </a:pPr>
          </a:p>
        </p:txBody>
      </p:sp>
      <p:sp>
        <p:nvSpPr>
          <p:cNvPr name="AutoShape 9" id="9"/>
          <p:cNvSpPr/>
          <p:nvPr/>
        </p:nvSpPr>
        <p:spPr>
          <a:xfrm>
            <a:off x="1679152" y="4426301"/>
            <a:ext cx="4259651" cy="50426"/>
          </a:xfrm>
          <a:prstGeom prst="line">
            <a:avLst/>
          </a:prstGeom>
          <a:ln cap="rnd" w="38100">
            <a:solidFill>
              <a:srgbClr val="D0B7C7"/>
            </a:solidFill>
            <a:prstDash val="solid"/>
            <a:headEnd type="none" len="sm" w="sm"/>
            <a:tailEnd type="none" len="sm" w="sm"/>
          </a:ln>
        </p:spPr>
      </p:sp>
      <p:sp>
        <p:nvSpPr>
          <p:cNvPr name="TextBox 10" id="10"/>
          <p:cNvSpPr txBox="true"/>
          <p:nvPr/>
        </p:nvSpPr>
        <p:spPr>
          <a:xfrm rot="0">
            <a:off x="7517581" y="872565"/>
            <a:ext cx="3151456" cy="348520"/>
          </a:xfrm>
          <a:prstGeom prst="rect">
            <a:avLst/>
          </a:prstGeom>
        </p:spPr>
        <p:txBody>
          <a:bodyPr anchor="t" rtlCol="false" tIns="0" lIns="0" bIns="0" rIns="0">
            <a:spAutoFit/>
          </a:bodyPr>
          <a:lstStyle/>
          <a:p>
            <a:pPr algn="l">
              <a:lnSpc>
                <a:spcPts val="2045"/>
              </a:lnSpc>
            </a:pPr>
            <a:r>
              <a:rPr lang="en-US" b="true" sz="1852">
                <a:solidFill>
                  <a:srgbClr val="A64D79"/>
                </a:solidFill>
                <a:latin typeface="Roboto Bold"/>
                <a:ea typeface="Roboto Bold"/>
                <a:cs typeface="Roboto Bold"/>
                <a:sym typeface="Roboto Bold"/>
              </a:rPr>
              <a:t>Goals/Aspirations</a:t>
            </a:r>
          </a:p>
          <a:p>
            <a:pPr algn="l">
              <a:lnSpc>
                <a:spcPts val="2045"/>
              </a:lnSpc>
            </a:pPr>
          </a:p>
        </p:txBody>
      </p:sp>
      <p:grpSp>
        <p:nvGrpSpPr>
          <p:cNvPr name="Group 11" id="11"/>
          <p:cNvGrpSpPr/>
          <p:nvPr/>
        </p:nvGrpSpPr>
        <p:grpSpPr>
          <a:xfrm rot="0">
            <a:off x="11406358" y="590278"/>
            <a:ext cx="3681430" cy="4352063"/>
            <a:chOff x="0" y="0"/>
            <a:chExt cx="3708700" cy="4384300"/>
          </a:xfrm>
        </p:grpSpPr>
        <p:sp>
          <p:nvSpPr>
            <p:cNvPr name="Freeform 12" id="12"/>
            <p:cNvSpPr/>
            <p:nvPr/>
          </p:nvSpPr>
          <p:spPr>
            <a:xfrm flipH="false" flipV="false" rot="0">
              <a:off x="6350" y="6350"/>
              <a:ext cx="3695954" cy="4371594"/>
            </a:xfrm>
            <a:custGeom>
              <a:avLst/>
              <a:gdLst/>
              <a:ahLst/>
              <a:cxnLst/>
              <a:rect r="r" b="b" t="t" l="l"/>
              <a:pathLst>
                <a:path h="4371594" w="3695954">
                  <a:moveTo>
                    <a:pt x="0" y="0"/>
                  </a:moveTo>
                  <a:lnTo>
                    <a:pt x="3695954" y="0"/>
                  </a:lnTo>
                  <a:lnTo>
                    <a:pt x="3695954" y="4371594"/>
                  </a:lnTo>
                  <a:lnTo>
                    <a:pt x="0" y="4371594"/>
                  </a:lnTo>
                  <a:close/>
                </a:path>
              </a:pathLst>
            </a:custGeom>
            <a:solidFill>
              <a:srgbClr val="FFFFFF"/>
            </a:solidFill>
          </p:spPr>
        </p:sp>
        <p:sp>
          <p:nvSpPr>
            <p:cNvPr name="Freeform 13" id="13"/>
            <p:cNvSpPr/>
            <p:nvPr/>
          </p:nvSpPr>
          <p:spPr>
            <a:xfrm flipH="false" flipV="false" rot="0">
              <a:off x="0" y="0"/>
              <a:ext cx="3708654" cy="4384294"/>
            </a:xfrm>
            <a:custGeom>
              <a:avLst/>
              <a:gdLst/>
              <a:ahLst/>
              <a:cxnLst/>
              <a:rect r="r" b="b" t="t" l="l"/>
              <a:pathLst>
                <a:path h="4384294" w="3708654">
                  <a:moveTo>
                    <a:pt x="6350" y="0"/>
                  </a:moveTo>
                  <a:lnTo>
                    <a:pt x="3702304" y="0"/>
                  </a:lnTo>
                  <a:cubicBezTo>
                    <a:pt x="3705860" y="0"/>
                    <a:pt x="3708654" y="2794"/>
                    <a:pt x="3708654" y="6350"/>
                  </a:cubicBezTo>
                  <a:lnTo>
                    <a:pt x="3708654" y="4377944"/>
                  </a:lnTo>
                  <a:cubicBezTo>
                    <a:pt x="3708654" y="4381500"/>
                    <a:pt x="3705860" y="4384294"/>
                    <a:pt x="3702304" y="4384294"/>
                  </a:cubicBezTo>
                  <a:lnTo>
                    <a:pt x="6350" y="4384294"/>
                  </a:lnTo>
                  <a:cubicBezTo>
                    <a:pt x="2794" y="4384294"/>
                    <a:pt x="0" y="4381500"/>
                    <a:pt x="0" y="4377944"/>
                  </a:cubicBezTo>
                  <a:lnTo>
                    <a:pt x="0" y="6350"/>
                  </a:lnTo>
                  <a:cubicBezTo>
                    <a:pt x="0" y="2794"/>
                    <a:pt x="2794" y="0"/>
                    <a:pt x="6350" y="0"/>
                  </a:cubicBezTo>
                  <a:moveTo>
                    <a:pt x="6350" y="12700"/>
                  </a:moveTo>
                  <a:lnTo>
                    <a:pt x="6350" y="6350"/>
                  </a:lnTo>
                  <a:lnTo>
                    <a:pt x="12700" y="6350"/>
                  </a:lnTo>
                  <a:lnTo>
                    <a:pt x="12700" y="4377944"/>
                  </a:lnTo>
                  <a:lnTo>
                    <a:pt x="6350" y="4377944"/>
                  </a:lnTo>
                  <a:lnTo>
                    <a:pt x="6350" y="4371594"/>
                  </a:lnTo>
                  <a:lnTo>
                    <a:pt x="3702304" y="4371594"/>
                  </a:lnTo>
                  <a:lnTo>
                    <a:pt x="3702304" y="4377944"/>
                  </a:lnTo>
                  <a:lnTo>
                    <a:pt x="3695954" y="4377944"/>
                  </a:lnTo>
                  <a:lnTo>
                    <a:pt x="3695954" y="6350"/>
                  </a:lnTo>
                  <a:lnTo>
                    <a:pt x="3702304" y="6350"/>
                  </a:lnTo>
                  <a:lnTo>
                    <a:pt x="3702304" y="12700"/>
                  </a:lnTo>
                  <a:lnTo>
                    <a:pt x="6350" y="12700"/>
                  </a:lnTo>
                  <a:close/>
                </a:path>
              </a:pathLst>
            </a:custGeom>
            <a:solidFill>
              <a:srgbClr val="D0B7C7"/>
            </a:solidFill>
          </p:spPr>
        </p:sp>
      </p:grpSp>
      <p:grpSp>
        <p:nvGrpSpPr>
          <p:cNvPr name="Group 14" id="14"/>
          <p:cNvGrpSpPr/>
          <p:nvPr/>
        </p:nvGrpSpPr>
        <p:grpSpPr>
          <a:xfrm rot="0">
            <a:off x="7252594" y="6147587"/>
            <a:ext cx="3681430" cy="4073884"/>
            <a:chOff x="0" y="0"/>
            <a:chExt cx="3708700" cy="4104061"/>
          </a:xfrm>
        </p:grpSpPr>
        <p:sp>
          <p:nvSpPr>
            <p:cNvPr name="Freeform 15" id="15"/>
            <p:cNvSpPr/>
            <p:nvPr/>
          </p:nvSpPr>
          <p:spPr>
            <a:xfrm flipH="false" flipV="false" rot="0">
              <a:off x="6350" y="6652"/>
              <a:ext cx="3695954" cy="4090701"/>
            </a:xfrm>
            <a:custGeom>
              <a:avLst/>
              <a:gdLst/>
              <a:ahLst/>
              <a:cxnLst/>
              <a:rect r="r" b="b" t="t" l="l"/>
              <a:pathLst>
                <a:path h="4090701" w="3695954">
                  <a:moveTo>
                    <a:pt x="0" y="0"/>
                  </a:moveTo>
                  <a:lnTo>
                    <a:pt x="3695954" y="0"/>
                  </a:lnTo>
                  <a:lnTo>
                    <a:pt x="3695954" y="4090701"/>
                  </a:lnTo>
                  <a:lnTo>
                    <a:pt x="0" y="4090701"/>
                  </a:lnTo>
                  <a:close/>
                </a:path>
              </a:pathLst>
            </a:custGeom>
            <a:solidFill>
              <a:srgbClr val="FFFFFF"/>
            </a:solidFill>
          </p:spPr>
        </p:sp>
        <p:sp>
          <p:nvSpPr>
            <p:cNvPr name="Freeform 16" id="16"/>
            <p:cNvSpPr/>
            <p:nvPr/>
          </p:nvSpPr>
          <p:spPr>
            <a:xfrm flipH="false" flipV="false" rot="0">
              <a:off x="0" y="0"/>
              <a:ext cx="3708654" cy="4104005"/>
            </a:xfrm>
            <a:custGeom>
              <a:avLst/>
              <a:gdLst/>
              <a:ahLst/>
              <a:cxnLst/>
              <a:rect r="r" b="b" t="t" l="l"/>
              <a:pathLst>
                <a:path h="4104005" w="3708654">
                  <a:moveTo>
                    <a:pt x="6350" y="0"/>
                  </a:moveTo>
                  <a:lnTo>
                    <a:pt x="3702304" y="0"/>
                  </a:lnTo>
                  <a:cubicBezTo>
                    <a:pt x="3705860" y="0"/>
                    <a:pt x="3708654" y="2927"/>
                    <a:pt x="3708654" y="6652"/>
                  </a:cubicBezTo>
                  <a:lnTo>
                    <a:pt x="3708654" y="4097353"/>
                  </a:lnTo>
                  <a:cubicBezTo>
                    <a:pt x="3708654" y="4101078"/>
                    <a:pt x="3705860" y="4104005"/>
                    <a:pt x="3702304" y="4104005"/>
                  </a:cubicBezTo>
                  <a:lnTo>
                    <a:pt x="6350" y="4104005"/>
                  </a:lnTo>
                  <a:cubicBezTo>
                    <a:pt x="2794" y="4104005"/>
                    <a:pt x="0" y="4101078"/>
                    <a:pt x="0" y="4097353"/>
                  </a:cubicBezTo>
                  <a:lnTo>
                    <a:pt x="0" y="6652"/>
                  </a:lnTo>
                  <a:cubicBezTo>
                    <a:pt x="0" y="2927"/>
                    <a:pt x="2794" y="0"/>
                    <a:pt x="6350" y="0"/>
                  </a:cubicBezTo>
                  <a:moveTo>
                    <a:pt x="6350" y="13304"/>
                  </a:moveTo>
                  <a:lnTo>
                    <a:pt x="6350" y="6652"/>
                  </a:lnTo>
                  <a:lnTo>
                    <a:pt x="12700" y="6652"/>
                  </a:lnTo>
                  <a:lnTo>
                    <a:pt x="12700" y="4097353"/>
                  </a:lnTo>
                  <a:lnTo>
                    <a:pt x="6350" y="4097353"/>
                  </a:lnTo>
                  <a:lnTo>
                    <a:pt x="6350" y="4090701"/>
                  </a:lnTo>
                  <a:lnTo>
                    <a:pt x="3702304" y="4090701"/>
                  </a:lnTo>
                  <a:lnTo>
                    <a:pt x="3702304" y="4097353"/>
                  </a:lnTo>
                  <a:lnTo>
                    <a:pt x="3695954" y="4097353"/>
                  </a:lnTo>
                  <a:lnTo>
                    <a:pt x="3695954" y="6652"/>
                  </a:lnTo>
                  <a:lnTo>
                    <a:pt x="3702304" y="6652"/>
                  </a:lnTo>
                  <a:lnTo>
                    <a:pt x="3702304" y="13304"/>
                  </a:lnTo>
                  <a:lnTo>
                    <a:pt x="6350" y="13304"/>
                  </a:lnTo>
                  <a:close/>
                </a:path>
              </a:pathLst>
            </a:custGeom>
            <a:solidFill>
              <a:srgbClr val="D0B7C7"/>
            </a:solidFill>
          </p:spPr>
        </p:sp>
        <p:sp>
          <p:nvSpPr>
            <p:cNvPr name="TextBox 17" id="17"/>
            <p:cNvSpPr txBox="true"/>
            <p:nvPr/>
          </p:nvSpPr>
          <p:spPr>
            <a:xfrm>
              <a:off x="0" y="-38100"/>
              <a:ext cx="3708700" cy="4142161"/>
            </a:xfrm>
            <a:prstGeom prst="rect">
              <a:avLst/>
            </a:prstGeom>
          </p:spPr>
          <p:txBody>
            <a:bodyPr anchor="ctr" rtlCol="false" tIns="67235" lIns="67235" bIns="67235" rIns="67235"/>
            <a:lstStyle/>
            <a:p>
              <a:pPr algn="l">
                <a:lnSpc>
                  <a:spcPts val="2557"/>
                </a:lnSpc>
              </a:pPr>
              <a:r>
                <a:rPr lang="en-US" b="true" sz="1852">
                  <a:solidFill>
                    <a:srgbClr val="A64D79"/>
                  </a:solidFill>
                  <a:latin typeface="Roboto Bold"/>
                  <a:ea typeface="Roboto Bold"/>
                  <a:cs typeface="Roboto Bold"/>
                  <a:sym typeface="Roboto Bold"/>
                </a:rPr>
                <a:t>Personality Traits</a:t>
              </a:r>
            </a:p>
            <a:p>
              <a:pPr algn="l">
                <a:lnSpc>
                  <a:spcPts val="1826"/>
                </a:lnSpc>
              </a:pPr>
              <a:r>
                <a:rPr lang="en-US" b="true" sz="1323">
                  <a:solidFill>
                    <a:srgbClr val="434343"/>
                  </a:solidFill>
                  <a:latin typeface="Roboto Bold"/>
                  <a:ea typeface="Roboto Bold"/>
                  <a:cs typeface="Roboto Bold"/>
                  <a:sym typeface="Roboto Bold"/>
                </a:rPr>
                <a:t>She is shy and does not feel comfortable in mixed places where the number of girls is less than the number of men, so she prefers separate places.</a:t>
              </a:r>
            </a:p>
            <a:p>
              <a:pPr algn="l">
                <a:lnSpc>
                  <a:spcPts val="1826"/>
                </a:lnSpc>
              </a:pPr>
            </a:p>
            <a:p>
              <a:pPr algn="l">
                <a:lnSpc>
                  <a:spcPts val="2557"/>
                </a:lnSpc>
              </a:pPr>
              <a:r>
                <a:rPr lang="en-US" b="true" sz="1852">
                  <a:solidFill>
                    <a:srgbClr val="A64D79"/>
                  </a:solidFill>
                  <a:latin typeface="Roboto Bold"/>
                  <a:ea typeface="Roboto Bold"/>
                  <a:cs typeface="Roboto Bold"/>
                  <a:sym typeface="Roboto Bold"/>
                </a:rPr>
                <a:t>Values &amp; Beliefs</a:t>
              </a:r>
            </a:p>
            <a:p>
              <a:pPr algn="l">
                <a:lnSpc>
                  <a:spcPts val="1826"/>
                </a:lnSpc>
              </a:pPr>
              <a:r>
                <a:rPr lang="en-US" b="true" sz="1323">
                  <a:solidFill>
                    <a:srgbClr val="434343"/>
                  </a:solidFill>
                  <a:latin typeface="Roboto Bold"/>
                  <a:ea typeface="Roboto Bold"/>
                  <a:cs typeface="Roboto Bold"/>
                  <a:sym typeface="Roboto Bold"/>
                </a:rPr>
                <a:t>One of Nada's beliefs is that she should learn in safe places and play carefully to avoid risks and injuries</a:t>
              </a:r>
            </a:p>
            <a:p>
              <a:pPr algn="l">
                <a:lnSpc>
                  <a:spcPts val="1826"/>
                </a:lnSpc>
              </a:pPr>
            </a:p>
            <a:p>
              <a:pPr algn="l">
                <a:lnSpc>
                  <a:spcPts val="2557"/>
                </a:lnSpc>
              </a:pPr>
              <a:r>
                <a:rPr lang="en-US" b="true" sz="1852">
                  <a:solidFill>
                    <a:srgbClr val="A64D79"/>
                  </a:solidFill>
                  <a:latin typeface="Roboto Bold"/>
                  <a:ea typeface="Roboto Bold"/>
                  <a:cs typeface="Roboto Bold"/>
                  <a:sym typeface="Roboto Bold"/>
                </a:rPr>
                <a:t>Lifestyle</a:t>
              </a:r>
            </a:p>
            <a:p>
              <a:pPr algn="l">
                <a:lnSpc>
                  <a:spcPts val="1826"/>
                </a:lnSpc>
              </a:pPr>
              <a:r>
                <a:rPr lang="en-US" b="true" sz="1323">
                  <a:solidFill>
                    <a:srgbClr val="000000"/>
                  </a:solidFill>
                  <a:latin typeface="Roboto Bold"/>
                  <a:ea typeface="Roboto Bold"/>
                  <a:cs typeface="Roboto Bold"/>
                  <a:sym typeface="Roboto Bold"/>
                </a:rPr>
                <a:t>Skateboarding is Nada's main hobby, where she enjoys trying new moves and improving her performance.</a:t>
              </a:r>
            </a:p>
            <a:p>
              <a:pPr algn="l">
                <a:lnSpc>
                  <a:spcPts val="1826"/>
                </a:lnSpc>
              </a:pPr>
            </a:p>
          </p:txBody>
        </p:sp>
      </p:grpSp>
      <p:grpSp>
        <p:nvGrpSpPr>
          <p:cNvPr name="Group 18" id="18"/>
          <p:cNvGrpSpPr/>
          <p:nvPr/>
        </p:nvGrpSpPr>
        <p:grpSpPr>
          <a:xfrm rot="0">
            <a:off x="11406358" y="5323044"/>
            <a:ext cx="3681430" cy="4898426"/>
            <a:chOff x="0" y="0"/>
            <a:chExt cx="3708700" cy="4934711"/>
          </a:xfrm>
        </p:grpSpPr>
        <p:sp>
          <p:nvSpPr>
            <p:cNvPr name="Freeform 19" id="19"/>
            <p:cNvSpPr/>
            <p:nvPr/>
          </p:nvSpPr>
          <p:spPr>
            <a:xfrm flipH="false" flipV="false" rot="0">
              <a:off x="6350" y="7147"/>
              <a:ext cx="3695954" cy="4920410"/>
            </a:xfrm>
            <a:custGeom>
              <a:avLst/>
              <a:gdLst/>
              <a:ahLst/>
              <a:cxnLst/>
              <a:rect r="r" b="b" t="t" l="l"/>
              <a:pathLst>
                <a:path h="4920410" w="3695954">
                  <a:moveTo>
                    <a:pt x="0" y="0"/>
                  </a:moveTo>
                  <a:lnTo>
                    <a:pt x="3695954" y="0"/>
                  </a:lnTo>
                  <a:lnTo>
                    <a:pt x="3695954" y="4920410"/>
                  </a:lnTo>
                  <a:lnTo>
                    <a:pt x="0" y="4920410"/>
                  </a:lnTo>
                  <a:close/>
                </a:path>
              </a:pathLst>
            </a:custGeom>
            <a:solidFill>
              <a:srgbClr val="FFFFFF"/>
            </a:solidFill>
          </p:spPr>
        </p:sp>
        <p:sp>
          <p:nvSpPr>
            <p:cNvPr name="Freeform 20" id="20"/>
            <p:cNvSpPr/>
            <p:nvPr/>
          </p:nvSpPr>
          <p:spPr>
            <a:xfrm flipH="false" flipV="false" rot="0">
              <a:off x="0" y="0"/>
              <a:ext cx="3708654" cy="4934704"/>
            </a:xfrm>
            <a:custGeom>
              <a:avLst/>
              <a:gdLst/>
              <a:ahLst/>
              <a:cxnLst/>
              <a:rect r="r" b="b" t="t" l="l"/>
              <a:pathLst>
                <a:path h="4934704" w="3708654">
                  <a:moveTo>
                    <a:pt x="6350" y="0"/>
                  </a:moveTo>
                  <a:lnTo>
                    <a:pt x="3702304" y="0"/>
                  </a:lnTo>
                  <a:cubicBezTo>
                    <a:pt x="3705860" y="0"/>
                    <a:pt x="3708654" y="3145"/>
                    <a:pt x="3708654" y="7147"/>
                  </a:cubicBezTo>
                  <a:lnTo>
                    <a:pt x="3708654" y="4927557"/>
                  </a:lnTo>
                  <a:cubicBezTo>
                    <a:pt x="3708654" y="4931559"/>
                    <a:pt x="3705860" y="4934704"/>
                    <a:pt x="3702304" y="4934704"/>
                  </a:cubicBezTo>
                  <a:lnTo>
                    <a:pt x="6350" y="4934704"/>
                  </a:lnTo>
                  <a:cubicBezTo>
                    <a:pt x="2794" y="4934704"/>
                    <a:pt x="0" y="4931559"/>
                    <a:pt x="0" y="4927557"/>
                  </a:cubicBezTo>
                  <a:lnTo>
                    <a:pt x="0" y="7147"/>
                  </a:lnTo>
                  <a:cubicBezTo>
                    <a:pt x="0" y="3145"/>
                    <a:pt x="2794" y="0"/>
                    <a:pt x="6350" y="0"/>
                  </a:cubicBezTo>
                  <a:moveTo>
                    <a:pt x="6350" y="14294"/>
                  </a:moveTo>
                  <a:lnTo>
                    <a:pt x="6350" y="7147"/>
                  </a:lnTo>
                  <a:lnTo>
                    <a:pt x="12700" y="7147"/>
                  </a:lnTo>
                  <a:lnTo>
                    <a:pt x="12700" y="4927557"/>
                  </a:lnTo>
                  <a:lnTo>
                    <a:pt x="6350" y="4927557"/>
                  </a:lnTo>
                  <a:lnTo>
                    <a:pt x="6350" y="4920410"/>
                  </a:lnTo>
                  <a:lnTo>
                    <a:pt x="3702304" y="4920410"/>
                  </a:lnTo>
                  <a:lnTo>
                    <a:pt x="3702304" y="4927557"/>
                  </a:lnTo>
                  <a:lnTo>
                    <a:pt x="3695954" y="4927557"/>
                  </a:lnTo>
                  <a:lnTo>
                    <a:pt x="3695954" y="7147"/>
                  </a:lnTo>
                  <a:lnTo>
                    <a:pt x="3702304" y="7147"/>
                  </a:lnTo>
                  <a:lnTo>
                    <a:pt x="3702304" y="14294"/>
                  </a:lnTo>
                  <a:lnTo>
                    <a:pt x="6350" y="14294"/>
                  </a:lnTo>
                  <a:close/>
                </a:path>
              </a:pathLst>
            </a:custGeom>
            <a:solidFill>
              <a:srgbClr val="D0B7C7"/>
            </a:solidFill>
          </p:spPr>
        </p:sp>
      </p:grpSp>
      <p:sp>
        <p:nvSpPr>
          <p:cNvPr name="TextBox 21" id="21"/>
          <p:cNvSpPr txBox="true"/>
          <p:nvPr/>
        </p:nvSpPr>
        <p:spPr>
          <a:xfrm rot="0">
            <a:off x="11671346" y="872565"/>
            <a:ext cx="3151456" cy="561653"/>
          </a:xfrm>
          <a:prstGeom prst="rect">
            <a:avLst/>
          </a:prstGeom>
        </p:spPr>
        <p:txBody>
          <a:bodyPr anchor="t" rtlCol="false" tIns="0" lIns="0" bIns="0" rIns="0">
            <a:spAutoFit/>
          </a:bodyPr>
          <a:lstStyle/>
          <a:p>
            <a:pPr algn="l">
              <a:lnSpc>
                <a:spcPts val="2454"/>
              </a:lnSpc>
            </a:pPr>
            <a:r>
              <a:rPr lang="en-US" b="true" sz="2223">
                <a:solidFill>
                  <a:srgbClr val="A64D79"/>
                </a:solidFill>
                <a:latin typeface="Roboto Bold"/>
                <a:ea typeface="Roboto Bold"/>
                <a:cs typeface="Roboto Bold"/>
                <a:sym typeface="Roboto Bold"/>
              </a:rPr>
              <a:t>Behavioral Information</a:t>
            </a:r>
          </a:p>
          <a:p>
            <a:pPr algn="l">
              <a:lnSpc>
                <a:spcPts val="2454"/>
              </a:lnSpc>
            </a:pPr>
          </a:p>
        </p:txBody>
      </p:sp>
      <p:sp>
        <p:nvSpPr>
          <p:cNvPr name="TextBox 22" id="22"/>
          <p:cNvSpPr txBox="true"/>
          <p:nvPr/>
        </p:nvSpPr>
        <p:spPr>
          <a:xfrm rot="0">
            <a:off x="11671346" y="5656271"/>
            <a:ext cx="3151456" cy="4467765"/>
          </a:xfrm>
          <a:prstGeom prst="rect">
            <a:avLst/>
          </a:prstGeom>
        </p:spPr>
        <p:txBody>
          <a:bodyPr anchor="t" rtlCol="false" tIns="0" lIns="0" bIns="0" rIns="0">
            <a:spAutoFit/>
          </a:bodyPr>
          <a:lstStyle/>
          <a:p>
            <a:pPr algn="l">
              <a:lnSpc>
                <a:spcPts val="1735"/>
              </a:lnSpc>
            </a:pPr>
            <a:r>
              <a:rPr lang="en-US" b="true" sz="1571">
                <a:solidFill>
                  <a:srgbClr val="A64D79"/>
                </a:solidFill>
                <a:latin typeface="Roboto Bold"/>
                <a:ea typeface="Roboto Bold"/>
                <a:cs typeface="Roboto Bold"/>
                <a:sym typeface="Roboto Bold"/>
              </a:rPr>
              <a:t>Motivations &amp; Influences</a:t>
            </a:r>
          </a:p>
          <a:p>
            <a:pPr algn="l">
              <a:lnSpc>
                <a:spcPts val="1457"/>
              </a:lnSpc>
            </a:pPr>
          </a:p>
          <a:p>
            <a:pPr algn="l">
              <a:lnSpc>
                <a:spcPts val="1457"/>
              </a:lnSpc>
            </a:pPr>
            <a:r>
              <a:rPr lang="en-US" sz="1320">
                <a:solidFill>
                  <a:srgbClr val="595959"/>
                </a:solidFill>
                <a:latin typeface="Arial"/>
                <a:ea typeface="Arial"/>
                <a:cs typeface="Arial"/>
                <a:sym typeface="Arial"/>
              </a:rPr>
              <a:t>Motivations:</a:t>
            </a:r>
          </a:p>
          <a:p>
            <a:pPr algn="l">
              <a:lnSpc>
                <a:spcPts val="1457"/>
              </a:lnSpc>
            </a:pPr>
          </a:p>
          <a:p>
            <a:pPr algn="l">
              <a:lnSpc>
                <a:spcPts val="1457"/>
              </a:lnSpc>
            </a:pPr>
            <a:r>
              <a:rPr lang="en-US" sz="1320">
                <a:solidFill>
                  <a:srgbClr val="595959"/>
                </a:solidFill>
                <a:latin typeface="Arial"/>
                <a:ea typeface="Arial"/>
                <a:cs typeface="Arial"/>
                <a:sym typeface="Arial"/>
              </a:rPr>
              <a:t>•Nada seeks to join the sports community that shares her passion. Feeling part of a group of skaters makes her feel supported. </a:t>
            </a:r>
          </a:p>
          <a:p>
            <a:pPr algn="l">
              <a:lnSpc>
                <a:spcPts val="1457"/>
              </a:lnSpc>
            </a:pPr>
          </a:p>
          <a:p>
            <a:pPr algn="l">
              <a:lnSpc>
                <a:spcPts val="1457"/>
              </a:lnSpc>
            </a:pPr>
            <a:r>
              <a:rPr lang="en-US" sz="1320">
                <a:solidFill>
                  <a:srgbClr val="595959"/>
                </a:solidFill>
                <a:latin typeface="Arial"/>
                <a:ea typeface="Arial"/>
                <a:cs typeface="Arial"/>
                <a:sym typeface="Arial"/>
              </a:rPr>
              <a:t>•Desire to improve oneself and learn more skills from experienced people</a:t>
            </a:r>
          </a:p>
          <a:p>
            <a:pPr algn="l">
              <a:lnSpc>
                <a:spcPts val="1457"/>
              </a:lnSpc>
            </a:pPr>
          </a:p>
          <a:p>
            <a:pPr algn="l">
              <a:lnSpc>
                <a:spcPts val="1457"/>
              </a:lnSpc>
            </a:pPr>
            <a:r>
              <a:rPr lang="en-US" sz="1320">
                <a:solidFill>
                  <a:srgbClr val="595959"/>
                </a:solidFill>
                <a:latin typeface="Arial"/>
                <a:ea typeface="Arial"/>
                <a:cs typeface="Arial"/>
                <a:sym typeface="Arial"/>
              </a:rPr>
              <a:t>Effects:</a:t>
            </a:r>
          </a:p>
          <a:p>
            <a:pPr algn="l">
              <a:lnSpc>
                <a:spcPts val="1457"/>
              </a:lnSpc>
            </a:pPr>
          </a:p>
          <a:p>
            <a:pPr algn="l">
              <a:lnSpc>
                <a:spcPts val="1457"/>
              </a:lnSpc>
            </a:pPr>
            <a:r>
              <a:rPr lang="en-US" sz="1320">
                <a:solidFill>
                  <a:srgbClr val="595959"/>
                </a:solidFill>
                <a:latin typeface="Arial"/>
                <a:ea typeface="Arial"/>
                <a:cs typeface="Arial"/>
                <a:sym typeface="Arial"/>
              </a:rPr>
              <a:t>•Watching videos of skaters on the academy’s page as they learn new skills makes them motivated to learn these skills. </a:t>
            </a:r>
          </a:p>
          <a:p>
            <a:pPr algn="l">
              <a:lnSpc>
                <a:spcPts val="1457"/>
              </a:lnSpc>
            </a:pPr>
          </a:p>
          <a:p>
            <a:pPr algn="l">
              <a:lnSpc>
                <a:spcPts val="1457"/>
              </a:lnSpc>
            </a:pPr>
            <a:r>
              <a:rPr lang="en-US" sz="1320">
                <a:solidFill>
                  <a:srgbClr val="595959"/>
                </a:solidFill>
                <a:latin typeface="Arial"/>
                <a:ea typeface="Arial"/>
                <a:cs typeface="Arial"/>
                <a:sym typeface="Arial"/>
              </a:rPr>
              <a:t>•The academic environment can also influence her desire to participate. If the academy encourages collaboration and interaction, this enhances Nada's experience.</a:t>
            </a:r>
          </a:p>
          <a:p>
            <a:pPr algn="l" marL="276946" indent="-138473" lvl="1">
              <a:lnSpc>
                <a:spcPts val="1457"/>
              </a:lnSpc>
            </a:pPr>
          </a:p>
        </p:txBody>
      </p:sp>
      <p:grpSp>
        <p:nvGrpSpPr>
          <p:cNvPr name="Group 23" id="23"/>
          <p:cNvGrpSpPr/>
          <p:nvPr/>
        </p:nvGrpSpPr>
        <p:grpSpPr>
          <a:xfrm rot="0">
            <a:off x="7267026" y="3378458"/>
            <a:ext cx="3681430" cy="2684018"/>
            <a:chOff x="0" y="0"/>
            <a:chExt cx="3708700" cy="2703900"/>
          </a:xfrm>
        </p:grpSpPr>
        <p:sp>
          <p:nvSpPr>
            <p:cNvPr name="Freeform 24" id="24"/>
            <p:cNvSpPr/>
            <p:nvPr/>
          </p:nvSpPr>
          <p:spPr>
            <a:xfrm flipH="false" flipV="false" rot="0">
              <a:off x="6350" y="6350"/>
              <a:ext cx="3695954" cy="2691257"/>
            </a:xfrm>
            <a:custGeom>
              <a:avLst/>
              <a:gdLst/>
              <a:ahLst/>
              <a:cxnLst/>
              <a:rect r="r" b="b" t="t" l="l"/>
              <a:pathLst>
                <a:path h="2691257" w="3695954">
                  <a:moveTo>
                    <a:pt x="0" y="0"/>
                  </a:moveTo>
                  <a:lnTo>
                    <a:pt x="3695954" y="0"/>
                  </a:lnTo>
                  <a:lnTo>
                    <a:pt x="3695954" y="2691257"/>
                  </a:lnTo>
                  <a:lnTo>
                    <a:pt x="0" y="2691257"/>
                  </a:lnTo>
                  <a:close/>
                </a:path>
              </a:pathLst>
            </a:custGeom>
            <a:solidFill>
              <a:srgbClr val="FFFFFF"/>
            </a:solidFill>
          </p:spPr>
        </p:sp>
        <p:sp>
          <p:nvSpPr>
            <p:cNvPr name="Freeform 25" id="25"/>
            <p:cNvSpPr/>
            <p:nvPr/>
          </p:nvSpPr>
          <p:spPr>
            <a:xfrm flipH="false" flipV="false" rot="0">
              <a:off x="0" y="0"/>
              <a:ext cx="3708654" cy="2703957"/>
            </a:xfrm>
            <a:custGeom>
              <a:avLst/>
              <a:gdLst/>
              <a:ahLst/>
              <a:cxnLst/>
              <a:rect r="r" b="b" t="t" l="l"/>
              <a:pathLst>
                <a:path h="2703957" w="3708654">
                  <a:moveTo>
                    <a:pt x="6350" y="0"/>
                  </a:moveTo>
                  <a:lnTo>
                    <a:pt x="3702304" y="0"/>
                  </a:lnTo>
                  <a:cubicBezTo>
                    <a:pt x="3705860" y="0"/>
                    <a:pt x="3708654" y="2794"/>
                    <a:pt x="3708654" y="6350"/>
                  </a:cubicBezTo>
                  <a:lnTo>
                    <a:pt x="3708654" y="2697607"/>
                  </a:lnTo>
                  <a:cubicBezTo>
                    <a:pt x="3708654" y="2701163"/>
                    <a:pt x="3705860" y="2703957"/>
                    <a:pt x="3702304" y="2703957"/>
                  </a:cubicBezTo>
                  <a:lnTo>
                    <a:pt x="6350" y="2703957"/>
                  </a:lnTo>
                  <a:cubicBezTo>
                    <a:pt x="2794" y="2703957"/>
                    <a:pt x="0" y="2701163"/>
                    <a:pt x="0" y="2697607"/>
                  </a:cubicBezTo>
                  <a:lnTo>
                    <a:pt x="0" y="6350"/>
                  </a:lnTo>
                  <a:cubicBezTo>
                    <a:pt x="0" y="2794"/>
                    <a:pt x="2794" y="0"/>
                    <a:pt x="6350" y="0"/>
                  </a:cubicBezTo>
                  <a:moveTo>
                    <a:pt x="6350" y="12700"/>
                  </a:moveTo>
                  <a:lnTo>
                    <a:pt x="6350" y="6350"/>
                  </a:lnTo>
                  <a:lnTo>
                    <a:pt x="12700" y="6350"/>
                  </a:lnTo>
                  <a:lnTo>
                    <a:pt x="12700" y="2697607"/>
                  </a:lnTo>
                  <a:lnTo>
                    <a:pt x="6350" y="2697607"/>
                  </a:lnTo>
                  <a:lnTo>
                    <a:pt x="6350" y="2691257"/>
                  </a:lnTo>
                  <a:lnTo>
                    <a:pt x="3702304" y="2691257"/>
                  </a:lnTo>
                  <a:lnTo>
                    <a:pt x="3702304" y="2697607"/>
                  </a:lnTo>
                  <a:lnTo>
                    <a:pt x="3695954" y="2697607"/>
                  </a:lnTo>
                  <a:lnTo>
                    <a:pt x="3695954" y="6350"/>
                  </a:lnTo>
                  <a:lnTo>
                    <a:pt x="3702304" y="6350"/>
                  </a:lnTo>
                  <a:lnTo>
                    <a:pt x="3702304" y="12700"/>
                  </a:lnTo>
                  <a:lnTo>
                    <a:pt x="6350" y="12700"/>
                  </a:lnTo>
                  <a:close/>
                </a:path>
              </a:pathLst>
            </a:custGeom>
            <a:solidFill>
              <a:srgbClr val="D0B7C7"/>
            </a:solidFill>
          </p:spPr>
        </p:sp>
      </p:grpSp>
      <p:sp>
        <p:nvSpPr>
          <p:cNvPr name="TextBox 26" id="26"/>
          <p:cNvSpPr txBox="true"/>
          <p:nvPr/>
        </p:nvSpPr>
        <p:spPr>
          <a:xfrm rot="0">
            <a:off x="7532013" y="3651221"/>
            <a:ext cx="3151456" cy="376463"/>
          </a:xfrm>
          <a:prstGeom prst="rect">
            <a:avLst/>
          </a:prstGeom>
        </p:spPr>
        <p:txBody>
          <a:bodyPr anchor="t" rtlCol="false" tIns="0" lIns="0" bIns="0" rIns="0">
            <a:spAutoFit/>
          </a:bodyPr>
          <a:lstStyle/>
          <a:p>
            <a:pPr algn="l">
              <a:lnSpc>
                <a:spcPts val="1665"/>
              </a:lnSpc>
            </a:pPr>
            <a:r>
              <a:rPr lang="en-US" sz="1508" b="true">
                <a:solidFill>
                  <a:srgbClr val="A64D79"/>
                </a:solidFill>
                <a:latin typeface="Roboto Bold"/>
                <a:ea typeface="Roboto Bold"/>
                <a:cs typeface="Roboto Bold"/>
                <a:sym typeface="Roboto Bold"/>
              </a:rPr>
              <a:t>Challenges/Pain Points</a:t>
            </a:r>
          </a:p>
          <a:p>
            <a:pPr algn="l">
              <a:lnSpc>
                <a:spcPts val="1665"/>
              </a:lnSpc>
            </a:pPr>
          </a:p>
        </p:txBody>
      </p:sp>
      <p:sp>
        <p:nvSpPr>
          <p:cNvPr name="TextBox 27" id="27"/>
          <p:cNvSpPr txBox="true"/>
          <p:nvPr/>
        </p:nvSpPr>
        <p:spPr>
          <a:xfrm rot="0">
            <a:off x="7299596" y="3943161"/>
            <a:ext cx="3151456" cy="1827119"/>
          </a:xfrm>
          <a:prstGeom prst="rect">
            <a:avLst/>
          </a:prstGeom>
        </p:spPr>
        <p:txBody>
          <a:bodyPr anchor="t" rtlCol="false" tIns="0" lIns="0" bIns="0" rIns="0">
            <a:spAutoFit/>
          </a:bodyPr>
          <a:lstStyle/>
          <a:p>
            <a:pPr algn="l" marL="285749" indent="-142875" lvl="1">
              <a:lnSpc>
                <a:spcPts val="1826"/>
              </a:lnSpc>
              <a:buFont typeface="Arial"/>
              <a:buChar char="•"/>
            </a:pPr>
            <a:r>
              <a:rPr lang="en-US" sz="1323">
                <a:solidFill>
                  <a:srgbClr val="434343"/>
                </a:solidFill>
                <a:latin typeface="Roboto"/>
                <a:ea typeface="Roboto"/>
                <a:cs typeface="Roboto"/>
                <a:sym typeface="Roboto"/>
              </a:rPr>
              <a:t>Girls' lack of interest in sports makes them feel isolated and in need of a role model or coach for girls.</a:t>
            </a:r>
          </a:p>
          <a:p>
            <a:pPr algn="l" marL="285749" indent="-142875" lvl="1">
              <a:lnSpc>
                <a:spcPts val="1826"/>
              </a:lnSpc>
              <a:buFont typeface="Arial"/>
              <a:buChar char="•"/>
            </a:pPr>
            <a:r>
              <a:rPr lang="en-US" sz="1323">
                <a:solidFill>
                  <a:srgbClr val="434343"/>
                </a:solidFill>
                <a:latin typeface="Roboto"/>
                <a:ea typeface="Roboto"/>
                <a:cs typeface="Roboto"/>
                <a:sym typeface="Roboto"/>
              </a:rPr>
              <a:t>She is afraid of falling or getting seriously injured, so she wants to practice in safe places since she is still a beginner.</a:t>
            </a:r>
          </a:p>
          <a:p>
            <a:pPr algn="l" marL="378201" indent="-189100" lvl="1">
              <a:lnSpc>
                <a:spcPts val="1826"/>
              </a:lnSpc>
            </a:pPr>
          </a:p>
        </p:txBody>
      </p:sp>
      <p:sp>
        <p:nvSpPr>
          <p:cNvPr name="TextBox 28" id="28"/>
          <p:cNvSpPr txBox="true"/>
          <p:nvPr/>
        </p:nvSpPr>
        <p:spPr>
          <a:xfrm rot="0">
            <a:off x="11671346" y="1325173"/>
            <a:ext cx="3151456" cy="2523004"/>
          </a:xfrm>
          <a:prstGeom prst="rect">
            <a:avLst/>
          </a:prstGeom>
        </p:spPr>
        <p:txBody>
          <a:bodyPr anchor="t" rtlCol="false" tIns="0" lIns="0" bIns="0" rIns="0">
            <a:spAutoFit/>
          </a:bodyPr>
          <a:lstStyle/>
          <a:p>
            <a:pPr algn="l" marL="378198" indent="-189099" lvl="1">
              <a:lnSpc>
                <a:spcPts val="1826"/>
              </a:lnSpc>
              <a:buFont typeface="Arial"/>
              <a:buChar char="•"/>
            </a:pPr>
            <a:r>
              <a:rPr lang="en-US" sz="1323">
                <a:solidFill>
                  <a:srgbClr val="434343"/>
                </a:solidFill>
                <a:latin typeface="Arial"/>
                <a:ea typeface="Arial"/>
                <a:cs typeface="Arial"/>
                <a:sym typeface="Arial"/>
              </a:rPr>
              <a:t>She loves to meet and make new friends with girls who have the same hobby as skateboarding.</a:t>
            </a:r>
          </a:p>
          <a:p>
            <a:pPr algn="l">
              <a:lnSpc>
                <a:spcPts val="1826"/>
              </a:lnSpc>
            </a:pPr>
          </a:p>
          <a:p>
            <a:pPr algn="l" marL="378198" indent="-189099" lvl="1">
              <a:lnSpc>
                <a:spcPts val="1826"/>
              </a:lnSpc>
              <a:buFont typeface="Arial"/>
              <a:buChar char="•"/>
            </a:pPr>
            <a:r>
              <a:rPr lang="en-US" sz="1323">
                <a:solidFill>
                  <a:srgbClr val="434343"/>
                </a:solidFill>
                <a:latin typeface="Arial"/>
                <a:ea typeface="Arial"/>
                <a:cs typeface="Arial"/>
                <a:sym typeface="Arial"/>
              </a:rPr>
              <a:t>She uses social media to connect with her friends and follow professional skateboarders, which enhances her passion for skating and allows her to express herself in a comfortable way.</a:t>
            </a:r>
          </a:p>
          <a:p>
            <a:pPr algn="l">
              <a:lnSpc>
                <a:spcPts val="1826"/>
              </a:lnSpc>
            </a:pPr>
          </a:p>
        </p:txBody>
      </p:sp>
      <p:sp>
        <p:nvSpPr>
          <p:cNvPr name="Freeform 29" id="29"/>
          <p:cNvSpPr/>
          <p:nvPr/>
        </p:nvSpPr>
        <p:spPr>
          <a:xfrm flipH="false" flipV="false" rot="0">
            <a:off x="813883" y="289965"/>
            <a:ext cx="5156903" cy="3291346"/>
          </a:xfrm>
          <a:custGeom>
            <a:avLst/>
            <a:gdLst/>
            <a:ahLst/>
            <a:cxnLst/>
            <a:rect r="r" b="b" t="t" l="l"/>
            <a:pathLst>
              <a:path h="3291346" w="5156903">
                <a:moveTo>
                  <a:pt x="0" y="0"/>
                </a:moveTo>
                <a:lnTo>
                  <a:pt x="5156903" y="0"/>
                </a:lnTo>
                <a:lnTo>
                  <a:pt x="5156903" y="3291346"/>
                </a:lnTo>
                <a:lnTo>
                  <a:pt x="0" y="3291346"/>
                </a:lnTo>
                <a:lnTo>
                  <a:pt x="0" y="0"/>
                </a:lnTo>
                <a:close/>
              </a:path>
            </a:pathLst>
          </a:custGeom>
          <a:blipFill>
            <a:blip r:embed="rId2"/>
            <a:stretch>
              <a:fillRect l="0" t="-47925" r="0" b="-47925"/>
            </a:stretch>
          </a:blipFill>
        </p:spPr>
      </p:sp>
      <p:sp>
        <p:nvSpPr>
          <p:cNvPr name="TextBox 30" id="30"/>
          <p:cNvSpPr txBox="true"/>
          <p:nvPr/>
        </p:nvSpPr>
        <p:spPr>
          <a:xfrm rot="0">
            <a:off x="7568272" y="219599"/>
            <a:ext cx="3151456" cy="643442"/>
          </a:xfrm>
          <a:prstGeom prst="rect">
            <a:avLst/>
          </a:prstGeom>
        </p:spPr>
        <p:txBody>
          <a:bodyPr anchor="t" rtlCol="false" tIns="0" lIns="0" bIns="0" rIns="0">
            <a:spAutoFit/>
          </a:bodyPr>
          <a:lstStyle/>
          <a:p>
            <a:pPr algn="l">
              <a:lnSpc>
                <a:spcPts val="2557"/>
              </a:lnSpc>
            </a:pPr>
            <a:r>
              <a:rPr lang="en-US" sz="1852" b="true">
                <a:solidFill>
                  <a:srgbClr val="EA4802"/>
                </a:solidFill>
                <a:latin typeface="Roboto Bold"/>
                <a:ea typeface="Roboto Bold"/>
                <a:cs typeface="Roboto Bold"/>
                <a:sym typeface="Roboto Bold"/>
              </a:rPr>
              <a:t>Psychographic Information</a:t>
            </a:r>
          </a:p>
          <a:p>
            <a:pPr algn="l">
              <a:lnSpc>
                <a:spcPts val="2557"/>
              </a:lnSpc>
            </a:pPr>
          </a:p>
        </p:txBody>
      </p:sp>
      <p:sp>
        <p:nvSpPr>
          <p:cNvPr name="TextBox 31" id="31"/>
          <p:cNvSpPr txBox="true"/>
          <p:nvPr/>
        </p:nvSpPr>
        <p:spPr>
          <a:xfrm rot="0">
            <a:off x="2376731" y="3819436"/>
            <a:ext cx="2031206" cy="587817"/>
          </a:xfrm>
          <a:prstGeom prst="rect">
            <a:avLst/>
          </a:prstGeom>
        </p:spPr>
        <p:txBody>
          <a:bodyPr anchor="t" rtlCol="false" tIns="0" lIns="0" bIns="0" rIns="0">
            <a:spAutoFit/>
          </a:bodyPr>
          <a:lstStyle/>
          <a:p>
            <a:pPr algn="ctr">
              <a:lnSpc>
                <a:spcPts val="4765"/>
              </a:lnSpc>
              <a:spcBef>
                <a:spcPct val="0"/>
              </a:spcBef>
            </a:pPr>
            <a:r>
              <a:rPr lang="en-US" b="true" sz="3452">
                <a:solidFill>
                  <a:srgbClr val="FFFFFF"/>
                </a:solidFill>
                <a:latin typeface="Roboto Bold"/>
                <a:ea typeface="Roboto Bold"/>
                <a:cs typeface="Roboto Bold"/>
                <a:sym typeface="Roboto Bold"/>
              </a:rPr>
              <a:t>Nada Adel</a:t>
            </a:r>
          </a:p>
        </p:txBody>
      </p:sp>
      <p:sp>
        <p:nvSpPr>
          <p:cNvPr name="TextBox 32" id="32"/>
          <p:cNvSpPr txBox="true"/>
          <p:nvPr/>
        </p:nvSpPr>
        <p:spPr>
          <a:xfrm rot="0">
            <a:off x="7418950" y="1373697"/>
            <a:ext cx="2912747" cy="1095307"/>
          </a:xfrm>
          <a:prstGeom prst="rect">
            <a:avLst/>
          </a:prstGeom>
        </p:spPr>
        <p:txBody>
          <a:bodyPr anchor="t" rtlCol="false" tIns="0" lIns="0" bIns="0" rIns="0">
            <a:spAutoFit/>
          </a:bodyPr>
          <a:lstStyle/>
          <a:p>
            <a:pPr algn="ctr" marL="270514" indent="-135257" lvl="1">
              <a:lnSpc>
                <a:spcPts val="1729"/>
              </a:lnSpc>
              <a:buFont typeface="Arial"/>
              <a:buChar char="•"/>
            </a:pPr>
            <a:r>
              <a:rPr lang="en-US" b="true" sz="1252">
                <a:solidFill>
                  <a:srgbClr val="000000"/>
                </a:solidFill>
                <a:latin typeface="Roboto Bold"/>
                <a:ea typeface="Roboto Bold"/>
                <a:cs typeface="Roboto Bold"/>
                <a:sym typeface="Roboto Bold"/>
              </a:rPr>
              <a:t>She wants to master the basics of skating and learn stunts like jumps and spins</a:t>
            </a:r>
          </a:p>
          <a:p>
            <a:pPr algn="ctr" marL="270514" indent="-135257" lvl="1">
              <a:lnSpc>
                <a:spcPts val="1729"/>
              </a:lnSpc>
              <a:buFont typeface="Arial"/>
              <a:buChar char="•"/>
            </a:pPr>
            <a:r>
              <a:rPr lang="en-US" b="true" sz="1252">
                <a:solidFill>
                  <a:srgbClr val="000000"/>
                </a:solidFill>
                <a:latin typeface="Roboto Bold"/>
                <a:ea typeface="Roboto Bold"/>
                <a:cs typeface="Roboto Bold"/>
                <a:sym typeface="Roboto Bold"/>
              </a:rPr>
              <a:t>She wants to join a skating academy that has separate training for girls.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29471" y="1418242"/>
            <a:ext cx="9473967" cy="7317167"/>
          </a:xfrm>
          <a:prstGeom prst="rect">
            <a:avLst/>
          </a:prstGeom>
        </p:spPr>
        <p:txBody>
          <a:bodyPr anchor="t" rtlCol="false" tIns="0" lIns="0" bIns="0" rIns="0">
            <a:spAutoFit/>
          </a:bodyPr>
          <a:lstStyle/>
          <a:p>
            <a:pPr algn="ctr">
              <a:lnSpc>
                <a:spcPts val="7241"/>
              </a:lnSpc>
            </a:pPr>
            <a:r>
              <a:rPr lang="en-US" sz="5172">
                <a:solidFill>
                  <a:srgbClr val="EA4802"/>
                </a:solidFill>
                <a:latin typeface="Edo"/>
                <a:ea typeface="Edo"/>
                <a:cs typeface="Edo"/>
                <a:sym typeface="Edo"/>
              </a:rPr>
              <a:t>based on self-analysis and competitor analysis (their strengths and weaknesses) and also our current situation and our target audience we developed a whole strategy about what we will work 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48149" y="5313139"/>
          <a:ext cx="6501970" cy="4191000"/>
        </p:xfrm>
        <a:graphic>
          <a:graphicData uri="http://schemas.openxmlformats.org/drawingml/2006/table">
            <a:tbl>
              <a:tblPr/>
              <a:tblGrid>
                <a:gridCol w="594826"/>
                <a:gridCol w="3141915"/>
              </a:tblGrid>
              <a:tr h="838200">
                <a:tc>
                  <a:txBody>
                    <a:bodyPr anchor="t" rtlCol="false"/>
                    <a:lstStyle/>
                    <a:p>
                      <a:pPr algn="l">
                        <a:lnSpc>
                          <a:spcPts val="2799"/>
                        </a:lnSpc>
                        <a:defRPr/>
                      </a:pPr>
                      <a:r>
                        <a:rPr lang="en-US" sz="1999">
                          <a:solidFill>
                            <a:srgbClr val="EA4802"/>
                          </a:solidFill>
                          <a:latin typeface="Edo"/>
                          <a:ea typeface="Edo"/>
                          <a:cs typeface="Edo"/>
                          <a:sym typeface="Edo"/>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Our team</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38200">
                <a:tc>
                  <a:txBody>
                    <a:bodyPr anchor="t" rtlCol="false"/>
                    <a:lstStyle/>
                    <a:p>
                      <a:pPr algn="l">
                        <a:lnSpc>
                          <a:spcPts val="2799"/>
                        </a:lnSpc>
                        <a:defRPr/>
                      </a:pPr>
                      <a:r>
                        <a:rPr lang="en-US" sz="1999">
                          <a:solidFill>
                            <a:srgbClr val="EA4802"/>
                          </a:solidFill>
                          <a:latin typeface="Edo"/>
                          <a:ea typeface="Edo"/>
                          <a:cs typeface="Edo"/>
                          <a:sym typeface="Edo"/>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Our story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38200">
                <a:tc>
                  <a:txBody>
                    <a:bodyPr anchor="t" rtlCol="false"/>
                    <a:lstStyle/>
                    <a:p>
                      <a:pPr algn="l">
                        <a:lnSpc>
                          <a:spcPts val="2799"/>
                        </a:lnSpc>
                        <a:defRPr/>
                      </a:pPr>
                      <a:r>
                        <a:rPr lang="en-US" sz="1999">
                          <a:solidFill>
                            <a:srgbClr val="EA4802"/>
                          </a:solidFill>
                          <a:latin typeface="Edo"/>
                          <a:ea typeface="Edo"/>
                          <a:cs typeface="Edo"/>
                          <a:sym typeface="Edo"/>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Business model canvas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38200">
                <a:tc>
                  <a:txBody>
                    <a:bodyPr anchor="t" rtlCol="false"/>
                    <a:lstStyle/>
                    <a:p>
                      <a:pPr algn="l">
                        <a:lnSpc>
                          <a:spcPts val="2799"/>
                        </a:lnSpc>
                        <a:defRPr/>
                      </a:pPr>
                      <a:r>
                        <a:rPr lang="en-US" sz="1999">
                          <a:solidFill>
                            <a:srgbClr val="EA4802"/>
                          </a:solidFill>
                          <a:latin typeface="Edo"/>
                          <a:ea typeface="Edo"/>
                          <a:cs typeface="Edo"/>
                          <a:sym typeface="Edo"/>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SWOT 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38200">
                <a:tc>
                  <a:txBody>
                    <a:bodyPr anchor="t" rtlCol="false"/>
                    <a:lstStyle/>
                    <a:p>
                      <a:pPr algn="l">
                        <a:lnSpc>
                          <a:spcPts val="2799"/>
                        </a:lnSpc>
                        <a:defRPr/>
                      </a:pPr>
                      <a:r>
                        <a:rPr lang="en-US" sz="1999">
                          <a:solidFill>
                            <a:srgbClr val="EA4802"/>
                          </a:solidFill>
                          <a:latin typeface="Edo"/>
                          <a:ea typeface="Edo"/>
                          <a:cs typeface="Edo"/>
                          <a:sym typeface="Edo"/>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Competitor 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8054545" y="5255989"/>
          <a:ext cx="8396496" cy="4248150"/>
        </p:xfrm>
        <a:graphic>
          <a:graphicData uri="http://schemas.openxmlformats.org/drawingml/2006/table">
            <a:tbl>
              <a:tblPr/>
              <a:tblGrid>
                <a:gridCol w="1216652"/>
                <a:gridCol w="6236235"/>
              </a:tblGrid>
              <a:tr h="838200">
                <a:tc>
                  <a:txBody>
                    <a:bodyPr anchor="t" rtlCol="false"/>
                    <a:lstStyle/>
                    <a:p>
                      <a:pPr algn="l">
                        <a:lnSpc>
                          <a:spcPts val="2799"/>
                        </a:lnSpc>
                        <a:defRPr/>
                      </a:pPr>
                      <a:r>
                        <a:rPr lang="en-US" sz="1999">
                          <a:solidFill>
                            <a:srgbClr val="EA4802"/>
                          </a:solidFill>
                          <a:latin typeface="Edo"/>
                          <a:ea typeface="Edo"/>
                          <a:cs typeface="Edo"/>
                          <a:sym typeface="Edo"/>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SOSTAC 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47725">
                <a:tc>
                  <a:txBody>
                    <a:bodyPr anchor="t" rtlCol="false"/>
                    <a:lstStyle/>
                    <a:p>
                      <a:pPr algn="l">
                        <a:lnSpc>
                          <a:spcPts val="2799"/>
                        </a:lnSpc>
                        <a:defRPr/>
                      </a:pPr>
                      <a:r>
                        <a:rPr lang="en-US" sz="1999">
                          <a:solidFill>
                            <a:srgbClr val="EA4802"/>
                          </a:solidFill>
                          <a:latin typeface="Edo"/>
                          <a:ea typeface="Edo"/>
                          <a:cs typeface="Edo"/>
                          <a:sym typeface="Edo"/>
                        </a:rPr>
                        <a:t>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Arimo"/>
                          <a:ea typeface="Arimo"/>
                          <a:cs typeface="Arimo"/>
                          <a:sym typeface="Arimo"/>
                        </a:rPr>
                        <a:t>Audience Segmentation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38200">
                <a:tc>
                  <a:txBody>
                    <a:bodyPr anchor="t" rtlCol="false"/>
                    <a:lstStyle/>
                    <a:p>
                      <a:pPr algn="l">
                        <a:lnSpc>
                          <a:spcPts val="2799"/>
                        </a:lnSpc>
                        <a:defRPr/>
                      </a:pPr>
                      <a:r>
                        <a:rPr lang="en-US" sz="1999">
                          <a:solidFill>
                            <a:srgbClr val="EA4802"/>
                          </a:solidFill>
                          <a:latin typeface="Edo"/>
                          <a:ea typeface="Edo"/>
                          <a:cs typeface="Edo"/>
                          <a:sym typeface="Edo"/>
                        </a:rPr>
                        <a:t>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Our Strategy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38200">
                <a:tc>
                  <a:txBody>
                    <a:bodyPr anchor="t" rtlCol="false"/>
                    <a:lstStyle/>
                    <a:p>
                      <a:pPr algn="l">
                        <a:lnSpc>
                          <a:spcPts val="2799"/>
                        </a:lnSpc>
                        <a:defRPr/>
                      </a:pPr>
                      <a:r>
                        <a:rPr lang="en-US" sz="1999">
                          <a:solidFill>
                            <a:srgbClr val="EA4802"/>
                          </a:solidFill>
                          <a:latin typeface="Edo"/>
                          <a:ea typeface="Edo"/>
                          <a:cs typeface="Edo"/>
                          <a:sym typeface="Edo"/>
                        </a:rPr>
                        <a:t>9</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EA4802"/>
                          </a:solidFill>
                          <a:latin typeface="Montserrat"/>
                          <a:ea typeface="Montserrat"/>
                          <a:cs typeface="Montserrat"/>
                          <a:sym typeface="Montserrat"/>
                        </a:rPr>
                        <a:t>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85825">
                <a:tc>
                  <a:txBody>
                    <a:bodyPr anchor="t" rtlCol="false"/>
                    <a:lstStyle/>
                    <a:p>
                      <a:pPr algn="l">
                        <a:lnSpc>
                          <a:spcPts val="2799"/>
                        </a:lnSpc>
                        <a:defRPr/>
                      </a:pPr>
                      <a:r>
                        <a:rPr lang="en-US" sz="1999">
                          <a:solidFill>
                            <a:srgbClr val="EA4802"/>
                          </a:solidFill>
                          <a:latin typeface="Edo"/>
                          <a:ea typeface="Edo"/>
                          <a:cs typeface="Edo"/>
                          <a:sym typeface="Edo"/>
                        </a:rPr>
                        <a:t>10</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EA4802"/>
                          </a:solidFill>
                          <a:latin typeface="Arimo"/>
                          <a:ea typeface="Arimo"/>
                          <a:cs typeface="Arimo"/>
                          <a:sym typeface="Arimo"/>
                        </a:rPr>
                        <a:t>upcoming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Freeform 4" id="4"/>
          <p:cNvSpPr/>
          <p:nvPr/>
        </p:nvSpPr>
        <p:spPr>
          <a:xfrm flipH="false" flipV="false" rot="2201973">
            <a:off x="7460222" y="1292799"/>
            <a:ext cx="17096118" cy="3681512"/>
          </a:xfrm>
          <a:custGeom>
            <a:avLst/>
            <a:gdLst/>
            <a:ahLst/>
            <a:cxnLst/>
            <a:rect r="r" b="b" t="t" l="l"/>
            <a:pathLst>
              <a:path h="3681512" w="17096118">
                <a:moveTo>
                  <a:pt x="0" y="0"/>
                </a:moveTo>
                <a:lnTo>
                  <a:pt x="17096118" y="0"/>
                </a:lnTo>
                <a:lnTo>
                  <a:pt x="17096118" y="3681512"/>
                </a:lnTo>
                <a:lnTo>
                  <a:pt x="0" y="368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054545" y="5318923"/>
            <a:ext cx="638897" cy="6388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8" id="8"/>
          <p:cNvGrpSpPr/>
          <p:nvPr/>
        </p:nvGrpSpPr>
        <p:grpSpPr>
          <a:xfrm rot="0">
            <a:off x="8054545" y="6297237"/>
            <a:ext cx="638897" cy="6388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1" id="11"/>
          <p:cNvGrpSpPr/>
          <p:nvPr/>
        </p:nvGrpSpPr>
        <p:grpSpPr>
          <a:xfrm rot="0">
            <a:off x="1348149" y="7136159"/>
            <a:ext cx="638897" cy="6388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4" id="14"/>
          <p:cNvGrpSpPr/>
          <p:nvPr/>
        </p:nvGrpSpPr>
        <p:grpSpPr>
          <a:xfrm rot="0">
            <a:off x="8054545" y="7052456"/>
            <a:ext cx="638897" cy="6388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7" id="17"/>
          <p:cNvGrpSpPr/>
          <p:nvPr/>
        </p:nvGrpSpPr>
        <p:grpSpPr>
          <a:xfrm rot="0">
            <a:off x="1348149" y="8003656"/>
            <a:ext cx="638897" cy="6388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0" id="20"/>
          <p:cNvGrpSpPr/>
          <p:nvPr/>
        </p:nvGrpSpPr>
        <p:grpSpPr>
          <a:xfrm rot="0">
            <a:off x="8054545" y="7807675"/>
            <a:ext cx="638897" cy="63889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3" id="23"/>
          <p:cNvGrpSpPr/>
          <p:nvPr/>
        </p:nvGrpSpPr>
        <p:grpSpPr>
          <a:xfrm rot="0">
            <a:off x="1348149" y="8766378"/>
            <a:ext cx="638897" cy="63889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5" id="25"/>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6" id="26"/>
          <p:cNvGrpSpPr/>
          <p:nvPr/>
        </p:nvGrpSpPr>
        <p:grpSpPr>
          <a:xfrm rot="0">
            <a:off x="8054545" y="8642553"/>
            <a:ext cx="638897" cy="63889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8" id="28"/>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9" id="29"/>
          <p:cNvGrpSpPr/>
          <p:nvPr/>
        </p:nvGrpSpPr>
        <p:grpSpPr>
          <a:xfrm rot="0">
            <a:off x="1351959" y="5498980"/>
            <a:ext cx="638897" cy="63889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32" id="32"/>
          <p:cNvGrpSpPr/>
          <p:nvPr/>
        </p:nvGrpSpPr>
        <p:grpSpPr>
          <a:xfrm rot="0">
            <a:off x="1348149" y="6264005"/>
            <a:ext cx="638897" cy="63889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34" id="34"/>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sp>
        <p:nvSpPr>
          <p:cNvPr name="TextBox 35" id="35"/>
          <p:cNvSpPr txBox="true"/>
          <p:nvPr/>
        </p:nvSpPr>
        <p:spPr>
          <a:xfrm rot="0">
            <a:off x="1032510" y="3295480"/>
            <a:ext cx="7802330" cy="1105070"/>
          </a:xfrm>
          <a:prstGeom prst="rect">
            <a:avLst/>
          </a:prstGeom>
        </p:spPr>
        <p:txBody>
          <a:bodyPr anchor="t" rtlCol="false" tIns="0" lIns="0" bIns="0" rIns="0">
            <a:spAutoFit/>
          </a:bodyPr>
          <a:lstStyle/>
          <a:p>
            <a:pPr algn="l" marL="0" indent="0" lvl="0">
              <a:lnSpc>
                <a:spcPts val="7945"/>
              </a:lnSpc>
              <a:spcBef>
                <a:spcPct val="0"/>
              </a:spcBef>
            </a:pPr>
            <a:r>
              <a:rPr lang="en-US" sz="8364">
                <a:solidFill>
                  <a:srgbClr val="EA4802"/>
                </a:solidFill>
                <a:latin typeface="Edo"/>
                <a:ea typeface="Edo"/>
                <a:cs typeface="Edo"/>
                <a:sym typeface="Edo"/>
              </a:rPr>
              <a:t>CONTENT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Freeform 2" id="2"/>
          <p:cNvSpPr/>
          <p:nvPr/>
        </p:nvSpPr>
        <p:spPr>
          <a:xfrm flipH="false" flipV="false" rot="0">
            <a:off x="320948" y="1028700"/>
            <a:ext cx="17242386" cy="8276345"/>
          </a:xfrm>
          <a:custGeom>
            <a:avLst/>
            <a:gdLst/>
            <a:ahLst/>
            <a:cxnLst/>
            <a:rect r="r" b="b" t="t" l="l"/>
            <a:pathLst>
              <a:path h="8276345" w="17242386">
                <a:moveTo>
                  <a:pt x="0" y="0"/>
                </a:moveTo>
                <a:lnTo>
                  <a:pt x="17242386" y="0"/>
                </a:lnTo>
                <a:lnTo>
                  <a:pt x="17242386" y="8276345"/>
                </a:lnTo>
                <a:lnTo>
                  <a:pt x="0" y="8276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5017516"/>
            <a:ext cx="9525" cy="251968"/>
          </a:xfrm>
          <a:prstGeom prst="rect">
            <a:avLst/>
          </a:prstGeom>
        </p:spPr>
        <p:txBody>
          <a:bodyPr anchor="t" rtlCol="false" tIns="0" lIns="0" bIns="0" rIns="0">
            <a:spAutoFit/>
          </a:bodyPr>
          <a:lstStyle/>
          <a:p>
            <a:pPr algn="ctr">
              <a:lnSpc>
                <a:spcPts val="2006"/>
              </a:lnSpc>
              <a:spcBef>
                <a:spcPct val="0"/>
              </a:spcBef>
            </a:pPr>
          </a:p>
        </p:txBody>
      </p:sp>
      <p:sp>
        <p:nvSpPr>
          <p:cNvPr name="TextBox 4" id="4"/>
          <p:cNvSpPr txBox="true"/>
          <p:nvPr/>
        </p:nvSpPr>
        <p:spPr>
          <a:xfrm rot="0">
            <a:off x="1028700" y="3422015"/>
            <a:ext cx="5805647" cy="3233420"/>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our goals </a:t>
            </a:r>
          </a:p>
          <a:p>
            <a:pPr algn="ctr">
              <a:lnSpc>
                <a:spcPts val="12880"/>
              </a:lnSpc>
            </a:pPr>
          </a:p>
        </p:txBody>
      </p:sp>
      <p:sp>
        <p:nvSpPr>
          <p:cNvPr name="TextBox 5" id="5"/>
          <p:cNvSpPr txBox="true"/>
          <p:nvPr/>
        </p:nvSpPr>
        <p:spPr>
          <a:xfrm rot="0">
            <a:off x="1731219" y="3121406"/>
            <a:ext cx="4600717" cy="3677920"/>
          </a:xfrm>
          <a:prstGeom prst="rect">
            <a:avLst/>
          </a:prstGeom>
        </p:spPr>
        <p:txBody>
          <a:bodyPr anchor="t" rtlCol="false" tIns="0" lIns="0" bIns="0" rIns="0">
            <a:spAutoFit/>
          </a:bodyPr>
          <a:lstStyle/>
          <a:p>
            <a:pPr algn="ctr">
              <a:lnSpc>
                <a:spcPts val="7279"/>
              </a:lnSpc>
            </a:pPr>
            <a:r>
              <a:rPr lang="en-US" sz="5199">
                <a:solidFill>
                  <a:srgbClr val="FFFFFF"/>
                </a:solidFill>
                <a:latin typeface="Edo"/>
                <a:ea typeface="Edo"/>
                <a:cs typeface="Edo"/>
                <a:sym typeface="Edo"/>
              </a:rPr>
              <a:t>the main goals in our strategy will be :</a:t>
            </a:r>
          </a:p>
        </p:txBody>
      </p:sp>
      <p:sp>
        <p:nvSpPr>
          <p:cNvPr name="TextBox 6" id="6"/>
          <p:cNvSpPr txBox="true"/>
          <p:nvPr/>
        </p:nvSpPr>
        <p:spPr>
          <a:xfrm rot="0">
            <a:off x="6442269" y="1621067"/>
            <a:ext cx="11981593" cy="1338699"/>
          </a:xfrm>
          <a:prstGeom prst="rect">
            <a:avLst/>
          </a:prstGeom>
        </p:spPr>
        <p:txBody>
          <a:bodyPr anchor="t" rtlCol="false" tIns="0" lIns="0" bIns="0" rIns="0">
            <a:spAutoFit/>
          </a:bodyPr>
          <a:lstStyle/>
          <a:p>
            <a:pPr algn="ctr">
              <a:lnSpc>
                <a:spcPts val="5245"/>
              </a:lnSpc>
            </a:pPr>
            <a:r>
              <a:rPr lang="en-US" sz="3746">
                <a:solidFill>
                  <a:srgbClr val="FFFFFF"/>
                </a:solidFill>
                <a:latin typeface="Edo"/>
                <a:ea typeface="Edo"/>
                <a:cs typeface="Edo"/>
                <a:sym typeface="Edo"/>
              </a:rPr>
              <a:t>1-imbrove brand viisibility </a:t>
            </a:r>
          </a:p>
          <a:p>
            <a:pPr algn="ctr">
              <a:lnSpc>
                <a:spcPts val="5245"/>
              </a:lnSpc>
            </a:pPr>
            <a:r>
              <a:rPr lang="en-US" sz="3746">
                <a:solidFill>
                  <a:srgbClr val="FFFFFF"/>
                </a:solidFill>
                <a:latin typeface="Edo"/>
                <a:ea typeface="Edo"/>
                <a:cs typeface="Edo"/>
                <a:sym typeface="Edo"/>
              </a:rPr>
              <a:t>and engagement </a:t>
            </a:r>
          </a:p>
        </p:txBody>
      </p:sp>
      <p:sp>
        <p:nvSpPr>
          <p:cNvPr name="TextBox 7" id="7"/>
          <p:cNvSpPr txBox="true"/>
          <p:nvPr/>
        </p:nvSpPr>
        <p:spPr>
          <a:xfrm rot="0">
            <a:off x="8135330" y="4762687"/>
            <a:ext cx="8841180" cy="666376"/>
          </a:xfrm>
          <a:prstGeom prst="rect">
            <a:avLst/>
          </a:prstGeom>
        </p:spPr>
        <p:txBody>
          <a:bodyPr anchor="t" rtlCol="false" tIns="0" lIns="0" bIns="0" rIns="0">
            <a:spAutoFit/>
          </a:bodyPr>
          <a:lstStyle/>
          <a:p>
            <a:pPr algn="ctr">
              <a:lnSpc>
                <a:spcPts val="5270"/>
              </a:lnSpc>
            </a:pPr>
            <a:r>
              <a:rPr lang="en-US" sz="3764">
                <a:solidFill>
                  <a:srgbClr val="FFFFFF"/>
                </a:solidFill>
                <a:latin typeface="Edo"/>
                <a:ea typeface="Edo"/>
                <a:cs typeface="Edo"/>
                <a:sym typeface="Edo"/>
              </a:rPr>
              <a:t>2- Increase Brand Awareness</a:t>
            </a:r>
          </a:p>
        </p:txBody>
      </p:sp>
      <p:sp>
        <p:nvSpPr>
          <p:cNvPr name="TextBox 8" id="8"/>
          <p:cNvSpPr txBox="true"/>
          <p:nvPr/>
        </p:nvSpPr>
        <p:spPr>
          <a:xfrm rot="0">
            <a:off x="8135330" y="7529659"/>
            <a:ext cx="8841180" cy="666376"/>
          </a:xfrm>
          <a:prstGeom prst="rect">
            <a:avLst/>
          </a:prstGeom>
        </p:spPr>
        <p:txBody>
          <a:bodyPr anchor="t" rtlCol="false" tIns="0" lIns="0" bIns="0" rIns="0">
            <a:spAutoFit/>
          </a:bodyPr>
          <a:lstStyle/>
          <a:p>
            <a:pPr algn="ctr">
              <a:lnSpc>
                <a:spcPts val="5270"/>
              </a:lnSpc>
            </a:pPr>
            <a:r>
              <a:rPr lang="en-US" sz="3764">
                <a:solidFill>
                  <a:srgbClr val="FFFFFF"/>
                </a:solidFill>
                <a:latin typeface="Edo"/>
                <a:ea typeface="Edo"/>
                <a:cs typeface="Edo"/>
                <a:sym typeface="Edo"/>
              </a:rPr>
              <a:t>3- increase Revenue Streams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199106" y="2068444"/>
            <a:ext cx="3172146" cy="1168538"/>
            <a:chOff x="0" y="0"/>
            <a:chExt cx="835462" cy="307763"/>
          </a:xfrm>
        </p:grpSpPr>
        <p:sp>
          <p:nvSpPr>
            <p:cNvPr name="Freeform 3" id="3"/>
            <p:cNvSpPr/>
            <p:nvPr/>
          </p:nvSpPr>
          <p:spPr>
            <a:xfrm flipH="false" flipV="false" rot="0">
              <a:off x="0" y="0"/>
              <a:ext cx="835462" cy="307763"/>
            </a:xfrm>
            <a:custGeom>
              <a:avLst/>
              <a:gdLst/>
              <a:ahLst/>
              <a:cxnLst/>
              <a:rect r="r" b="b" t="t" l="l"/>
              <a:pathLst>
                <a:path h="307763" w="835462">
                  <a:moveTo>
                    <a:pt x="0" y="0"/>
                  </a:moveTo>
                  <a:lnTo>
                    <a:pt x="835462" y="0"/>
                  </a:lnTo>
                  <a:lnTo>
                    <a:pt x="835462" y="307763"/>
                  </a:lnTo>
                  <a:lnTo>
                    <a:pt x="0" y="307763"/>
                  </a:lnTo>
                  <a:close/>
                </a:path>
              </a:pathLst>
            </a:custGeom>
            <a:solidFill>
              <a:srgbClr val="EA4802"/>
            </a:solidFill>
          </p:spPr>
        </p:sp>
        <p:sp>
          <p:nvSpPr>
            <p:cNvPr name="TextBox 4" id="4"/>
            <p:cNvSpPr txBox="true"/>
            <p:nvPr/>
          </p:nvSpPr>
          <p:spPr>
            <a:xfrm>
              <a:off x="0" y="-9525"/>
              <a:ext cx="835462" cy="317288"/>
            </a:xfrm>
            <a:prstGeom prst="rect">
              <a:avLst/>
            </a:prstGeom>
          </p:spPr>
          <p:txBody>
            <a:bodyPr anchor="ctr" rtlCol="false" tIns="254000" lIns="254000" bIns="254000" rIns="254000"/>
            <a:lstStyle/>
            <a:p>
              <a:pPr algn="r">
                <a:lnSpc>
                  <a:spcPts val="1800"/>
                </a:lnSpc>
              </a:pPr>
            </a:p>
            <a:p>
              <a:pPr algn="r">
                <a:lnSpc>
                  <a:spcPts val="1800"/>
                </a:lnSpc>
              </a:pPr>
            </a:p>
          </p:txBody>
        </p:sp>
      </p:grpSp>
      <p:grpSp>
        <p:nvGrpSpPr>
          <p:cNvPr name="Group 5" id="5"/>
          <p:cNvGrpSpPr/>
          <p:nvPr/>
        </p:nvGrpSpPr>
        <p:grpSpPr>
          <a:xfrm rot="0">
            <a:off x="8432218" y="4618212"/>
            <a:ext cx="2250086" cy="1053566"/>
            <a:chOff x="0" y="0"/>
            <a:chExt cx="592615" cy="277482"/>
          </a:xfrm>
        </p:grpSpPr>
        <p:sp>
          <p:nvSpPr>
            <p:cNvPr name="Freeform 6" id="6"/>
            <p:cNvSpPr/>
            <p:nvPr/>
          </p:nvSpPr>
          <p:spPr>
            <a:xfrm flipH="false" flipV="false" rot="0">
              <a:off x="0" y="0"/>
              <a:ext cx="592615" cy="277482"/>
            </a:xfrm>
            <a:custGeom>
              <a:avLst/>
              <a:gdLst/>
              <a:ahLst/>
              <a:cxnLst/>
              <a:rect r="r" b="b" t="t" l="l"/>
              <a:pathLst>
                <a:path h="277482" w="592615">
                  <a:moveTo>
                    <a:pt x="0" y="0"/>
                  </a:moveTo>
                  <a:lnTo>
                    <a:pt x="592615" y="0"/>
                  </a:lnTo>
                  <a:lnTo>
                    <a:pt x="592615" y="277482"/>
                  </a:lnTo>
                  <a:lnTo>
                    <a:pt x="0" y="277482"/>
                  </a:lnTo>
                  <a:close/>
                </a:path>
              </a:pathLst>
            </a:custGeom>
            <a:solidFill>
              <a:srgbClr val="EA4802"/>
            </a:solidFill>
          </p:spPr>
        </p:sp>
        <p:sp>
          <p:nvSpPr>
            <p:cNvPr name="TextBox 7" id="7"/>
            <p:cNvSpPr txBox="true"/>
            <p:nvPr/>
          </p:nvSpPr>
          <p:spPr>
            <a:xfrm>
              <a:off x="0" y="-9525"/>
              <a:ext cx="592615" cy="287007"/>
            </a:xfrm>
            <a:prstGeom prst="rect">
              <a:avLst/>
            </a:prstGeom>
          </p:spPr>
          <p:txBody>
            <a:bodyPr anchor="ctr" rtlCol="false" tIns="254000" lIns="254000" bIns="254000" rIns="254000"/>
            <a:lstStyle/>
            <a:p>
              <a:pPr algn="r">
                <a:lnSpc>
                  <a:spcPts val="1800"/>
                </a:lnSpc>
              </a:pPr>
            </a:p>
          </p:txBody>
        </p:sp>
      </p:grpSp>
      <p:grpSp>
        <p:nvGrpSpPr>
          <p:cNvPr name="Group 8" id="8"/>
          <p:cNvGrpSpPr/>
          <p:nvPr/>
        </p:nvGrpSpPr>
        <p:grpSpPr>
          <a:xfrm rot="0">
            <a:off x="8432218" y="7710875"/>
            <a:ext cx="2250086" cy="2379337"/>
            <a:chOff x="0" y="0"/>
            <a:chExt cx="592615" cy="626657"/>
          </a:xfrm>
        </p:grpSpPr>
        <p:sp>
          <p:nvSpPr>
            <p:cNvPr name="Freeform 9" id="9"/>
            <p:cNvSpPr/>
            <p:nvPr/>
          </p:nvSpPr>
          <p:spPr>
            <a:xfrm flipH="false" flipV="false" rot="0">
              <a:off x="0" y="0"/>
              <a:ext cx="592615" cy="626657"/>
            </a:xfrm>
            <a:custGeom>
              <a:avLst/>
              <a:gdLst/>
              <a:ahLst/>
              <a:cxnLst/>
              <a:rect r="r" b="b" t="t" l="l"/>
              <a:pathLst>
                <a:path h="626657" w="592615">
                  <a:moveTo>
                    <a:pt x="0" y="0"/>
                  </a:moveTo>
                  <a:lnTo>
                    <a:pt x="592615" y="0"/>
                  </a:lnTo>
                  <a:lnTo>
                    <a:pt x="592615" y="626657"/>
                  </a:lnTo>
                  <a:lnTo>
                    <a:pt x="0" y="626657"/>
                  </a:lnTo>
                  <a:close/>
                </a:path>
              </a:pathLst>
            </a:custGeom>
            <a:solidFill>
              <a:srgbClr val="EA4802"/>
            </a:solidFill>
          </p:spPr>
        </p:sp>
        <p:sp>
          <p:nvSpPr>
            <p:cNvPr name="TextBox 10" id="10"/>
            <p:cNvSpPr txBox="true"/>
            <p:nvPr/>
          </p:nvSpPr>
          <p:spPr>
            <a:xfrm>
              <a:off x="0" y="0"/>
              <a:ext cx="592615" cy="626657"/>
            </a:xfrm>
            <a:prstGeom prst="rect">
              <a:avLst/>
            </a:prstGeom>
          </p:spPr>
          <p:txBody>
            <a:bodyPr anchor="ctr" rtlCol="false" tIns="254000" lIns="254000" bIns="254000" rIns="254000"/>
            <a:lstStyle/>
            <a:p>
              <a:pPr algn="l">
                <a:lnSpc>
                  <a:spcPts val="1680"/>
                </a:lnSpc>
              </a:pPr>
            </a:p>
          </p:txBody>
        </p:sp>
      </p:grpSp>
      <p:grpSp>
        <p:nvGrpSpPr>
          <p:cNvPr name="Group 11" id="11"/>
          <p:cNvGrpSpPr/>
          <p:nvPr/>
        </p:nvGrpSpPr>
        <p:grpSpPr>
          <a:xfrm rot="0">
            <a:off x="13423954" y="7819779"/>
            <a:ext cx="2284071" cy="2379337"/>
            <a:chOff x="0" y="0"/>
            <a:chExt cx="601566" cy="626657"/>
          </a:xfrm>
        </p:grpSpPr>
        <p:sp>
          <p:nvSpPr>
            <p:cNvPr name="Freeform 12" id="12"/>
            <p:cNvSpPr/>
            <p:nvPr/>
          </p:nvSpPr>
          <p:spPr>
            <a:xfrm flipH="false" flipV="false" rot="0">
              <a:off x="0" y="0"/>
              <a:ext cx="601566" cy="626657"/>
            </a:xfrm>
            <a:custGeom>
              <a:avLst/>
              <a:gdLst/>
              <a:ahLst/>
              <a:cxnLst/>
              <a:rect r="r" b="b" t="t" l="l"/>
              <a:pathLst>
                <a:path h="626657" w="601566">
                  <a:moveTo>
                    <a:pt x="0" y="0"/>
                  </a:moveTo>
                  <a:lnTo>
                    <a:pt x="601566" y="0"/>
                  </a:lnTo>
                  <a:lnTo>
                    <a:pt x="601566" y="626657"/>
                  </a:lnTo>
                  <a:lnTo>
                    <a:pt x="0" y="626657"/>
                  </a:lnTo>
                  <a:close/>
                </a:path>
              </a:pathLst>
            </a:custGeom>
            <a:solidFill>
              <a:srgbClr val="EA4802"/>
            </a:solidFill>
          </p:spPr>
        </p:sp>
        <p:sp>
          <p:nvSpPr>
            <p:cNvPr name="TextBox 13" id="13"/>
            <p:cNvSpPr txBox="true"/>
            <p:nvPr/>
          </p:nvSpPr>
          <p:spPr>
            <a:xfrm>
              <a:off x="0" y="-9525"/>
              <a:ext cx="601566" cy="636182"/>
            </a:xfrm>
            <a:prstGeom prst="rect">
              <a:avLst/>
            </a:prstGeom>
          </p:spPr>
          <p:txBody>
            <a:bodyPr anchor="ctr" rtlCol="false" tIns="254000" lIns="254000" bIns="254000" rIns="254000"/>
            <a:lstStyle/>
            <a:p>
              <a:pPr algn="l" marL="280671" indent="-140336" lvl="1">
                <a:lnSpc>
                  <a:spcPts val="1560"/>
                </a:lnSpc>
                <a:buFont typeface="Arial"/>
                <a:buChar char="•"/>
              </a:pPr>
              <a:r>
                <a:rPr lang="en-US" sz="1300" spc="39">
                  <a:solidFill>
                    <a:srgbClr val="FFFFFF"/>
                  </a:solidFill>
                  <a:latin typeface="Aileron"/>
                  <a:ea typeface="Aileron"/>
                  <a:cs typeface="Aileron"/>
                  <a:sym typeface="Aileron"/>
                </a:rPr>
                <a:t>Create promotional offers for first-time customers.</a:t>
              </a:r>
            </a:p>
            <a:p>
              <a:pPr algn="l" marL="259082" indent="-129541" lvl="1">
                <a:lnSpc>
                  <a:spcPts val="1440"/>
                </a:lnSpc>
                <a:buFont typeface="Arial"/>
                <a:buChar char="•"/>
              </a:pPr>
              <a:r>
                <a:rPr lang="en-US" sz="1200" spc="36">
                  <a:solidFill>
                    <a:srgbClr val="FFFFFF"/>
                  </a:solidFill>
                  <a:latin typeface="Aileron"/>
                  <a:ea typeface="Aileron"/>
                  <a:cs typeface="Aileron"/>
                  <a:sym typeface="Aileron"/>
                </a:rPr>
                <a:t>Utilize testimonials and success stories from current students in marketing materials.</a:t>
              </a:r>
            </a:p>
            <a:p>
              <a:pPr algn="l" marL="259082" indent="-129541" lvl="1">
                <a:lnSpc>
                  <a:spcPts val="1440"/>
                </a:lnSpc>
                <a:buFont typeface="Arial"/>
                <a:buChar char="•"/>
              </a:pPr>
              <a:r>
                <a:rPr lang="en-US" sz="1200" spc="36">
                  <a:solidFill>
                    <a:srgbClr val="FFFFFF"/>
                  </a:solidFill>
                  <a:latin typeface="Aileron"/>
                  <a:ea typeface="Aileron"/>
                  <a:cs typeface="Aileron"/>
                  <a:sym typeface="Aileron"/>
                </a:rPr>
                <a:t>Offer group discounts to attract families.</a:t>
              </a:r>
            </a:p>
            <a:p>
              <a:pPr algn="l">
                <a:lnSpc>
                  <a:spcPts val="1440"/>
                </a:lnSpc>
              </a:pPr>
            </a:p>
          </p:txBody>
        </p:sp>
      </p:grpSp>
      <p:grpSp>
        <p:nvGrpSpPr>
          <p:cNvPr name="Group 14" id="14"/>
          <p:cNvGrpSpPr/>
          <p:nvPr/>
        </p:nvGrpSpPr>
        <p:grpSpPr>
          <a:xfrm rot="0">
            <a:off x="8409474" y="6155057"/>
            <a:ext cx="2227342" cy="1104900"/>
            <a:chOff x="0" y="0"/>
            <a:chExt cx="586625" cy="291002"/>
          </a:xfrm>
        </p:grpSpPr>
        <p:sp>
          <p:nvSpPr>
            <p:cNvPr name="Freeform 15" id="15"/>
            <p:cNvSpPr/>
            <p:nvPr/>
          </p:nvSpPr>
          <p:spPr>
            <a:xfrm flipH="false" flipV="false" rot="0">
              <a:off x="0" y="0"/>
              <a:ext cx="586625" cy="291002"/>
            </a:xfrm>
            <a:custGeom>
              <a:avLst/>
              <a:gdLst/>
              <a:ahLst/>
              <a:cxnLst/>
              <a:rect r="r" b="b" t="t" l="l"/>
              <a:pathLst>
                <a:path h="291002" w="586625">
                  <a:moveTo>
                    <a:pt x="0" y="0"/>
                  </a:moveTo>
                  <a:lnTo>
                    <a:pt x="586625" y="0"/>
                  </a:lnTo>
                  <a:lnTo>
                    <a:pt x="586625" y="291002"/>
                  </a:lnTo>
                  <a:lnTo>
                    <a:pt x="0" y="291002"/>
                  </a:lnTo>
                  <a:close/>
                </a:path>
              </a:pathLst>
            </a:custGeom>
            <a:solidFill>
              <a:srgbClr val="EA4802"/>
            </a:solidFill>
          </p:spPr>
        </p:sp>
        <p:sp>
          <p:nvSpPr>
            <p:cNvPr name="TextBox 16" id="16"/>
            <p:cNvSpPr txBox="true"/>
            <p:nvPr/>
          </p:nvSpPr>
          <p:spPr>
            <a:xfrm>
              <a:off x="0" y="-9525"/>
              <a:ext cx="586625" cy="300527"/>
            </a:xfrm>
            <a:prstGeom prst="rect">
              <a:avLst/>
            </a:prstGeom>
          </p:spPr>
          <p:txBody>
            <a:bodyPr anchor="ctr" rtlCol="false" tIns="254000" lIns="254000" bIns="254000" rIns="254000"/>
            <a:lstStyle/>
            <a:p>
              <a:pPr algn="l">
                <a:lnSpc>
                  <a:spcPts val="1800"/>
                </a:lnSpc>
              </a:pPr>
              <a:r>
                <a:rPr lang="en-US" sz="1500" spc="44">
                  <a:solidFill>
                    <a:srgbClr val="FFFFFF"/>
                  </a:solidFill>
                  <a:latin typeface="Aileron"/>
                  <a:ea typeface="Aileron"/>
                  <a:cs typeface="Aileron"/>
                  <a:sym typeface="Aileron"/>
                </a:rPr>
                <a:t>create and Optimize website for search engines (SEO)</a:t>
              </a:r>
            </a:p>
          </p:txBody>
        </p:sp>
      </p:grpSp>
      <p:grpSp>
        <p:nvGrpSpPr>
          <p:cNvPr name="Group 17" id="17"/>
          <p:cNvGrpSpPr/>
          <p:nvPr/>
        </p:nvGrpSpPr>
        <p:grpSpPr>
          <a:xfrm rot="0">
            <a:off x="11021510" y="4618212"/>
            <a:ext cx="2166037" cy="1053566"/>
            <a:chOff x="0" y="0"/>
            <a:chExt cx="570479" cy="277482"/>
          </a:xfrm>
        </p:grpSpPr>
        <p:sp>
          <p:nvSpPr>
            <p:cNvPr name="Freeform 18" id="18"/>
            <p:cNvSpPr/>
            <p:nvPr/>
          </p:nvSpPr>
          <p:spPr>
            <a:xfrm flipH="false" flipV="false" rot="0">
              <a:off x="0" y="0"/>
              <a:ext cx="570479" cy="277482"/>
            </a:xfrm>
            <a:custGeom>
              <a:avLst/>
              <a:gdLst/>
              <a:ahLst/>
              <a:cxnLst/>
              <a:rect r="r" b="b" t="t" l="l"/>
              <a:pathLst>
                <a:path h="277482" w="570479">
                  <a:moveTo>
                    <a:pt x="0" y="0"/>
                  </a:moveTo>
                  <a:lnTo>
                    <a:pt x="570479" y="0"/>
                  </a:lnTo>
                  <a:lnTo>
                    <a:pt x="570479" y="277482"/>
                  </a:lnTo>
                  <a:lnTo>
                    <a:pt x="0" y="277482"/>
                  </a:lnTo>
                  <a:close/>
                </a:path>
              </a:pathLst>
            </a:custGeom>
            <a:solidFill>
              <a:srgbClr val="EA4802"/>
            </a:solidFill>
          </p:spPr>
        </p:sp>
        <p:sp>
          <p:nvSpPr>
            <p:cNvPr name="TextBox 19" id="19"/>
            <p:cNvSpPr txBox="true"/>
            <p:nvPr/>
          </p:nvSpPr>
          <p:spPr>
            <a:xfrm>
              <a:off x="0" y="-9525"/>
              <a:ext cx="570479" cy="287007"/>
            </a:xfrm>
            <a:prstGeom prst="rect">
              <a:avLst/>
            </a:prstGeom>
          </p:spPr>
          <p:txBody>
            <a:bodyPr anchor="ctr" rtlCol="false" tIns="254000" lIns="254000" bIns="254000" rIns="254000"/>
            <a:lstStyle/>
            <a:p>
              <a:pPr algn="l">
                <a:lnSpc>
                  <a:spcPts val="1560"/>
                </a:lnSpc>
              </a:pPr>
              <a:r>
                <a:rPr lang="en-US" sz="1300" spc="39">
                  <a:solidFill>
                    <a:srgbClr val="FFFFFF"/>
                  </a:solidFill>
                  <a:latin typeface="Aileron"/>
                  <a:ea typeface="Aileron"/>
                  <a:cs typeface="Aileron"/>
                  <a:sym typeface="Aileron"/>
                </a:rPr>
                <a:t>Increase social media reach by 20-30% within 1 months</a:t>
              </a:r>
            </a:p>
          </p:txBody>
        </p:sp>
      </p:grpSp>
      <p:grpSp>
        <p:nvGrpSpPr>
          <p:cNvPr name="Group 20" id="20"/>
          <p:cNvGrpSpPr/>
          <p:nvPr/>
        </p:nvGrpSpPr>
        <p:grpSpPr>
          <a:xfrm rot="0">
            <a:off x="5823833" y="6150980"/>
            <a:ext cx="2259924" cy="1195705"/>
            <a:chOff x="0" y="0"/>
            <a:chExt cx="595206" cy="314918"/>
          </a:xfrm>
        </p:grpSpPr>
        <p:sp>
          <p:nvSpPr>
            <p:cNvPr name="Freeform 21" id="21"/>
            <p:cNvSpPr/>
            <p:nvPr/>
          </p:nvSpPr>
          <p:spPr>
            <a:xfrm flipH="false" flipV="false" rot="0">
              <a:off x="0" y="0"/>
              <a:ext cx="595206" cy="314918"/>
            </a:xfrm>
            <a:custGeom>
              <a:avLst/>
              <a:gdLst/>
              <a:ahLst/>
              <a:cxnLst/>
              <a:rect r="r" b="b" t="t" l="l"/>
              <a:pathLst>
                <a:path h="314918" w="595206">
                  <a:moveTo>
                    <a:pt x="0" y="0"/>
                  </a:moveTo>
                  <a:lnTo>
                    <a:pt x="595206" y="0"/>
                  </a:lnTo>
                  <a:lnTo>
                    <a:pt x="595206" y="314918"/>
                  </a:lnTo>
                  <a:lnTo>
                    <a:pt x="0" y="314918"/>
                  </a:lnTo>
                  <a:close/>
                </a:path>
              </a:pathLst>
            </a:custGeom>
            <a:solidFill>
              <a:srgbClr val="EA4802"/>
            </a:solidFill>
          </p:spPr>
        </p:sp>
        <p:sp>
          <p:nvSpPr>
            <p:cNvPr name="TextBox 22" id="22"/>
            <p:cNvSpPr txBox="true"/>
            <p:nvPr/>
          </p:nvSpPr>
          <p:spPr>
            <a:xfrm>
              <a:off x="0" y="-9525"/>
              <a:ext cx="595206" cy="324443"/>
            </a:xfrm>
            <a:prstGeom prst="rect">
              <a:avLst/>
            </a:prstGeom>
          </p:spPr>
          <p:txBody>
            <a:bodyPr anchor="ctr" rtlCol="false" tIns="254000" lIns="254000" bIns="254000" rIns="254000"/>
            <a:lstStyle/>
            <a:p>
              <a:pPr algn="l">
                <a:lnSpc>
                  <a:spcPts val="2039"/>
                </a:lnSpc>
              </a:pPr>
              <a:r>
                <a:rPr lang="en-US" sz="1699" spc="50">
                  <a:solidFill>
                    <a:srgbClr val="FFFFFF"/>
                  </a:solidFill>
                  <a:latin typeface="Aileron"/>
                  <a:ea typeface="Aileron"/>
                  <a:cs typeface="Aileron"/>
                  <a:sym typeface="Aileron"/>
                </a:rPr>
                <a:t> Create interactive and shareable content.</a:t>
              </a:r>
            </a:p>
          </p:txBody>
        </p:sp>
      </p:grpSp>
      <p:grpSp>
        <p:nvGrpSpPr>
          <p:cNvPr name="Group 23" id="23"/>
          <p:cNvGrpSpPr/>
          <p:nvPr/>
        </p:nvGrpSpPr>
        <p:grpSpPr>
          <a:xfrm rot="0">
            <a:off x="5823833" y="7697862"/>
            <a:ext cx="2259924" cy="2417437"/>
            <a:chOff x="0" y="0"/>
            <a:chExt cx="595206" cy="636691"/>
          </a:xfrm>
        </p:grpSpPr>
        <p:sp>
          <p:nvSpPr>
            <p:cNvPr name="Freeform 24" id="24"/>
            <p:cNvSpPr/>
            <p:nvPr/>
          </p:nvSpPr>
          <p:spPr>
            <a:xfrm flipH="false" flipV="false" rot="0">
              <a:off x="0" y="0"/>
              <a:ext cx="595206" cy="636691"/>
            </a:xfrm>
            <a:custGeom>
              <a:avLst/>
              <a:gdLst/>
              <a:ahLst/>
              <a:cxnLst/>
              <a:rect r="r" b="b" t="t" l="l"/>
              <a:pathLst>
                <a:path h="636691" w="595206">
                  <a:moveTo>
                    <a:pt x="0" y="0"/>
                  </a:moveTo>
                  <a:lnTo>
                    <a:pt x="595206" y="0"/>
                  </a:lnTo>
                  <a:lnTo>
                    <a:pt x="595206" y="636691"/>
                  </a:lnTo>
                  <a:lnTo>
                    <a:pt x="0" y="636691"/>
                  </a:lnTo>
                  <a:close/>
                </a:path>
              </a:pathLst>
            </a:custGeom>
            <a:solidFill>
              <a:srgbClr val="EA4802"/>
            </a:solidFill>
          </p:spPr>
        </p:sp>
        <p:sp>
          <p:nvSpPr>
            <p:cNvPr name="TextBox 25" id="25"/>
            <p:cNvSpPr txBox="true"/>
            <p:nvPr/>
          </p:nvSpPr>
          <p:spPr>
            <a:xfrm>
              <a:off x="0" y="-9525"/>
              <a:ext cx="595206" cy="646216"/>
            </a:xfrm>
            <a:prstGeom prst="rect">
              <a:avLst/>
            </a:prstGeom>
          </p:spPr>
          <p:txBody>
            <a:bodyPr anchor="ctr" rtlCol="false" tIns="254000" lIns="254000" bIns="254000" rIns="254000"/>
            <a:lstStyle/>
            <a:p>
              <a:pPr algn="r">
                <a:lnSpc>
                  <a:spcPts val="1800"/>
                </a:lnSpc>
              </a:pPr>
            </a:p>
          </p:txBody>
        </p:sp>
      </p:grpSp>
      <p:grpSp>
        <p:nvGrpSpPr>
          <p:cNvPr name="Group 26" id="26"/>
          <p:cNvGrpSpPr/>
          <p:nvPr/>
        </p:nvGrpSpPr>
        <p:grpSpPr>
          <a:xfrm rot="0">
            <a:off x="10903633" y="7745732"/>
            <a:ext cx="2356302" cy="2369567"/>
            <a:chOff x="0" y="0"/>
            <a:chExt cx="620590" cy="624083"/>
          </a:xfrm>
        </p:grpSpPr>
        <p:sp>
          <p:nvSpPr>
            <p:cNvPr name="Freeform 27" id="27"/>
            <p:cNvSpPr/>
            <p:nvPr/>
          </p:nvSpPr>
          <p:spPr>
            <a:xfrm flipH="false" flipV="false" rot="0">
              <a:off x="0" y="0"/>
              <a:ext cx="620590" cy="624083"/>
            </a:xfrm>
            <a:custGeom>
              <a:avLst/>
              <a:gdLst/>
              <a:ahLst/>
              <a:cxnLst/>
              <a:rect r="r" b="b" t="t" l="l"/>
              <a:pathLst>
                <a:path h="624083" w="620590">
                  <a:moveTo>
                    <a:pt x="0" y="0"/>
                  </a:moveTo>
                  <a:lnTo>
                    <a:pt x="620590" y="0"/>
                  </a:lnTo>
                  <a:lnTo>
                    <a:pt x="620590" y="624083"/>
                  </a:lnTo>
                  <a:lnTo>
                    <a:pt x="0" y="624083"/>
                  </a:lnTo>
                  <a:close/>
                </a:path>
              </a:pathLst>
            </a:custGeom>
            <a:solidFill>
              <a:srgbClr val="EA4802"/>
            </a:solidFill>
          </p:spPr>
        </p:sp>
        <p:sp>
          <p:nvSpPr>
            <p:cNvPr name="TextBox 28" id="28"/>
            <p:cNvSpPr txBox="true"/>
            <p:nvPr/>
          </p:nvSpPr>
          <p:spPr>
            <a:xfrm>
              <a:off x="0" y="-9525"/>
              <a:ext cx="620590" cy="633608"/>
            </a:xfrm>
            <a:prstGeom prst="rect">
              <a:avLst/>
            </a:prstGeom>
          </p:spPr>
          <p:txBody>
            <a:bodyPr anchor="ctr" rtlCol="false" tIns="254000" lIns="254000" bIns="254000" rIns="254000"/>
            <a:lstStyle/>
            <a:p>
              <a:pPr algn="r">
                <a:lnSpc>
                  <a:spcPts val="1800"/>
                </a:lnSpc>
              </a:pPr>
            </a:p>
          </p:txBody>
        </p:sp>
      </p:grpSp>
      <p:grpSp>
        <p:nvGrpSpPr>
          <p:cNvPr name="Group 29" id="29"/>
          <p:cNvGrpSpPr/>
          <p:nvPr/>
        </p:nvGrpSpPr>
        <p:grpSpPr>
          <a:xfrm rot="0">
            <a:off x="15872044" y="7801355"/>
            <a:ext cx="2253621" cy="2397760"/>
            <a:chOff x="0" y="0"/>
            <a:chExt cx="593546" cy="631509"/>
          </a:xfrm>
        </p:grpSpPr>
        <p:sp>
          <p:nvSpPr>
            <p:cNvPr name="Freeform 30" id="30"/>
            <p:cNvSpPr/>
            <p:nvPr/>
          </p:nvSpPr>
          <p:spPr>
            <a:xfrm flipH="false" flipV="false" rot="0">
              <a:off x="0" y="0"/>
              <a:ext cx="593546" cy="631509"/>
            </a:xfrm>
            <a:custGeom>
              <a:avLst/>
              <a:gdLst/>
              <a:ahLst/>
              <a:cxnLst/>
              <a:rect r="r" b="b" t="t" l="l"/>
              <a:pathLst>
                <a:path h="631509" w="593546">
                  <a:moveTo>
                    <a:pt x="0" y="0"/>
                  </a:moveTo>
                  <a:lnTo>
                    <a:pt x="593546" y="0"/>
                  </a:lnTo>
                  <a:lnTo>
                    <a:pt x="593546" y="631509"/>
                  </a:lnTo>
                  <a:lnTo>
                    <a:pt x="0" y="631509"/>
                  </a:lnTo>
                  <a:close/>
                </a:path>
              </a:pathLst>
            </a:custGeom>
            <a:solidFill>
              <a:srgbClr val="EA4802"/>
            </a:solidFill>
          </p:spPr>
        </p:sp>
        <p:sp>
          <p:nvSpPr>
            <p:cNvPr name="TextBox 31" id="31"/>
            <p:cNvSpPr txBox="true"/>
            <p:nvPr/>
          </p:nvSpPr>
          <p:spPr>
            <a:xfrm>
              <a:off x="0" y="-9525"/>
              <a:ext cx="593546" cy="641034"/>
            </a:xfrm>
            <a:prstGeom prst="rect">
              <a:avLst/>
            </a:prstGeom>
          </p:spPr>
          <p:txBody>
            <a:bodyPr anchor="ctr" rtlCol="false" tIns="254000" lIns="254000" bIns="254000" rIns="254000"/>
            <a:lstStyle/>
            <a:p>
              <a:pPr algn="l" marL="280671" indent="-140336" lvl="1">
                <a:lnSpc>
                  <a:spcPts val="1560"/>
                </a:lnSpc>
                <a:buFont typeface="Arial"/>
                <a:buChar char="•"/>
              </a:pPr>
              <a:r>
                <a:rPr lang="en-US" sz="1300" spc="39">
                  <a:solidFill>
                    <a:srgbClr val="FFFFFF"/>
                  </a:solidFill>
                  <a:latin typeface="Aileron"/>
                  <a:ea typeface="Aileron"/>
                  <a:cs typeface="Aileron"/>
                  <a:sym typeface="Aileron"/>
                </a:rPr>
                <a:t>Create Compelling Messaging</a:t>
              </a:r>
            </a:p>
            <a:p>
              <a:pPr algn="l" marL="323850" indent="-161925" lvl="1">
                <a:lnSpc>
                  <a:spcPts val="1800"/>
                </a:lnSpc>
                <a:buFont typeface="Arial"/>
                <a:buChar char="•"/>
              </a:pPr>
              <a:r>
                <a:rPr lang="en-US" sz="1500" spc="44">
                  <a:solidFill>
                    <a:srgbClr val="FFFFFF"/>
                  </a:solidFill>
                  <a:latin typeface="Aileron"/>
                  <a:ea typeface="Aileron"/>
                  <a:cs typeface="Aileron"/>
                  <a:sym typeface="Aileron"/>
                </a:rPr>
                <a:t>Create eye-catching visuals</a:t>
              </a:r>
            </a:p>
            <a:p>
              <a:pPr algn="l" marL="323850" indent="-161925" lvl="1">
                <a:lnSpc>
                  <a:spcPts val="1800"/>
                </a:lnSpc>
                <a:buFont typeface="Arial"/>
                <a:buChar char="•"/>
              </a:pPr>
              <a:r>
                <a:rPr lang="en-US" sz="1500" spc="44">
                  <a:solidFill>
                    <a:srgbClr val="FFFFFF"/>
                  </a:solidFill>
                  <a:latin typeface="Aileron"/>
                  <a:ea typeface="Aileron"/>
                  <a:cs typeface="Aileron"/>
                  <a:sym typeface="Aileron"/>
                </a:rPr>
                <a:t>Launch and Monitor Campaign</a:t>
              </a:r>
            </a:p>
            <a:p>
              <a:pPr algn="l" marL="323850" indent="-161925" lvl="1">
                <a:lnSpc>
                  <a:spcPts val="1800"/>
                </a:lnSpc>
                <a:buFont typeface="Arial"/>
                <a:buChar char="•"/>
              </a:pPr>
              <a:r>
                <a:rPr lang="en-US" sz="1500" spc="44">
                  <a:solidFill>
                    <a:srgbClr val="FFFFFF"/>
                  </a:solidFill>
                  <a:latin typeface="Aileron"/>
                  <a:ea typeface="Aileron"/>
                  <a:cs typeface="Aileron"/>
                  <a:sym typeface="Aileron"/>
                </a:rPr>
                <a:t>Engage with Respondents</a:t>
              </a:r>
            </a:p>
          </p:txBody>
        </p:sp>
      </p:grpSp>
      <p:grpSp>
        <p:nvGrpSpPr>
          <p:cNvPr name="Group 32" id="32"/>
          <p:cNvGrpSpPr/>
          <p:nvPr/>
        </p:nvGrpSpPr>
        <p:grpSpPr>
          <a:xfrm rot="0">
            <a:off x="10927597" y="6155057"/>
            <a:ext cx="2356302" cy="1104900"/>
            <a:chOff x="0" y="0"/>
            <a:chExt cx="620590" cy="291002"/>
          </a:xfrm>
        </p:grpSpPr>
        <p:sp>
          <p:nvSpPr>
            <p:cNvPr name="Freeform 33" id="33"/>
            <p:cNvSpPr/>
            <p:nvPr/>
          </p:nvSpPr>
          <p:spPr>
            <a:xfrm flipH="false" flipV="false" rot="0">
              <a:off x="0" y="0"/>
              <a:ext cx="620590" cy="291002"/>
            </a:xfrm>
            <a:custGeom>
              <a:avLst/>
              <a:gdLst/>
              <a:ahLst/>
              <a:cxnLst/>
              <a:rect r="r" b="b" t="t" l="l"/>
              <a:pathLst>
                <a:path h="291002" w="620590">
                  <a:moveTo>
                    <a:pt x="0" y="0"/>
                  </a:moveTo>
                  <a:lnTo>
                    <a:pt x="620590" y="0"/>
                  </a:lnTo>
                  <a:lnTo>
                    <a:pt x="620590" y="291002"/>
                  </a:lnTo>
                  <a:lnTo>
                    <a:pt x="0" y="291002"/>
                  </a:lnTo>
                  <a:close/>
                </a:path>
              </a:pathLst>
            </a:custGeom>
            <a:solidFill>
              <a:srgbClr val="EA4802"/>
            </a:solidFill>
          </p:spPr>
        </p:sp>
        <p:sp>
          <p:nvSpPr>
            <p:cNvPr name="TextBox 34" id="34"/>
            <p:cNvSpPr txBox="true"/>
            <p:nvPr/>
          </p:nvSpPr>
          <p:spPr>
            <a:xfrm>
              <a:off x="0" y="-9525"/>
              <a:ext cx="620590" cy="300527"/>
            </a:xfrm>
            <a:prstGeom prst="rect">
              <a:avLst/>
            </a:prstGeom>
          </p:spPr>
          <p:txBody>
            <a:bodyPr anchor="ctr" rtlCol="false" tIns="254000" lIns="254000" bIns="254000" rIns="254000"/>
            <a:lstStyle/>
            <a:p>
              <a:pPr algn="l">
                <a:lnSpc>
                  <a:spcPts val="1800"/>
                </a:lnSpc>
              </a:pPr>
              <a:r>
                <a:rPr lang="en-US" sz="1500" spc="44">
                  <a:solidFill>
                    <a:srgbClr val="FFFFFF"/>
                  </a:solidFill>
                  <a:latin typeface="Aileron"/>
                  <a:ea typeface="Aileron"/>
                  <a:cs typeface="Aileron"/>
                  <a:sym typeface="Aileron"/>
                </a:rPr>
                <a:t>Implement targeted social media marketing campaigns</a:t>
              </a:r>
            </a:p>
          </p:txBody>
        </p:sp>
      </p:grpSp>
      <p:sp>
        <p:nvSpPr>
          <p:cNvPr name="AutoShape 35" id="35"/>
          <p:cNvSpPr/>
          <p:nvPr/>
        </p:nvSpPr>
        <p:spPr>
          <a:xfrm flipH="true" flipV="true">
            <a:off x="10785179" y="3236983"/>
            <a:ext cx="22971" cy="1041221"/>
          </a:xfrm>
          <a:prstGeom prst="line">
            <a:avLst/>
          </a:prstGeom>
          <a:ln cap="flat" w="28575">
            <a:solidFill>
              <a:srgbClr val="EA4802"/>
            </a:solidFill>
            <a:prstDash val="solid"/>
            <a:headEnd type="none" len="sm" w="sm"/>
            <a:tailEnd type="none" len="sm" w="sm"/>
          </a:ln>
        </p:spPr>
      </p:sp>
      <p:sp>
        <p:nvSpPr>
          <p:cNvPr name="AutoShape 36" id="36"/>
          <p:cNvSpPr/>
          <p:nvPr/>
        </p:nvSpPr>
        <p:spPr>
          <a:xfrm flipV="true">
            <a:off x="9557261" y="4278204"/>
            <a:ext cx="0" cy="340008"/>
          </a:xfrm>
          <a:prstGeom prst="line">
            <a:avLst/>
          </a:prstGeom>
          <a:ln cap="flat" w="28575">
            <a:solidFill>
              <a:srgbClr val="EA4802"/>
            </a:solidFill>
            <a:prstDash val="solid"/>
            <a:headEnd type="none" len="sm" w="sm"/>
            <a:tailEnd type="none" len="sm" w="sm"/>
          </a:ln>
        </p:spPr>
      </p:sp>
      <p:sp>
        <p:nvSpPr>
          <p:cNvPr name="AutoShape 37" id="37"/>
          <p:cNvSpPr/>
          <p:nvPr/>
        </p:nvSpPr>
        <p:spPr>
          <a:xfrm flipV="true">
            <a:off x="4260787" y="5746212"/>
            <a:ext cx="5815" cy="408845"/>
          </a:xfrm>
          <a:prstGeom prst="line">
            <a:avLst/>
          </a:prstGeom>
          <a:ln cap="flat" w="28575">
            <a:solidFill>
              <a:srgbClr val="EA4802"/>
            </a:solidFill>
            <a:prstDash val="solid"/>
            <a:headEnd type="none" len="sm" w="sm"/>
            <a:tailEnd type="none" len="sm" w="sm"/>
          </a:ln>
        </p:spPr>
      </p:sp>
      <p:sp>
        <p:nvSpPr>
          <p:cNvPr name="AutoShape 38" id="38"/>
          <p:cNvSpPr/>
          <p:nvPr/>
        </p:nvSpPr>
        <p:spPr>
          <a:xfrm flipV="true">
            <a:off x="6953796" y="5906425"/>
            <a:ext cx="0" cy="244556"/>
          </a:xfrm>
          <a:prstGeom prst="line">
            <a:avLst/>
          </a:prstGeom>
          <a:ln cap="flat" w="28575">
            <a:solidFill>
              <a:srgbClr val="EA4802"/>
            </a:solidFill>
            <a:prstDash val="solid"/>
            <a:headEnd type="none" len="sm" w="sm"/>
            <a:tailEnd type="none" len="sm" w="sm"/>
          </a:ln>
        </p:spPr>
      </p:sp>
      <p:sp>
        <p:nvSpPr>
          <p:cNvPr name="AutoShape 39" id="39"/>
          <p:cNvSpPr/>
          <p:nvPr/>
        </p:nvSpPr>
        <p:spPr>
          <a:xfrm flipV="true">
            <a:off x="12104529" y="4282966"/>
            <a:ext cx="0" cy="335246"/>
          </a:xfrm>
          <a:prstGeom prst="line">
            <a:avLst/>
          </a:prstGeom>
          <a:ln cap="flat" w="28575">
            <a:solidFill>
              <a:srgbClr val="EA4802"/>
            </a:solidFill>
            <a:prstDash val="solid"/>
            <a:headEnd type="none" len="sm" w="sm"/>
            <a:tailEnd type="none" len="sm" w="sm"/>
          </a:ln>
        </p:spPr>
      </p:sp>
      <p:sp>
        <p:nvSpPr>
          <p:cNvPr name="AutoShape 40" id="40"/>
          <p:cNvSpPr/>
          <p:nvPr/>
        </p:nvSpPr>
        <p:spPr>
          <a:xfrm>
            <a:off x="12104529" y="5671778"/>
            <a:ext cx="1219" cy="483279"/>
          </a:xfrm>
          <a:prstGeom prst="line">
            <a:avLst/>
          </a:prstGeom>
          <a:ln cap="flat" w="28575">
            <a:solidFill>
              <a:srgbClr val="EA4802"/>
            </a:solidFill>
            <a:prstDash val="solid"/>
            <a:headEnd type="none" len="sm" w="sm"/>
            <a:tailEnd type="none" len="sm" w="sm"/>
          </a:ln>
        </p:spPr>
      </p:sp>
      <p:sp>
        <p:nvSpPr>
          <p:cNvPr name="AutoShape 41" id="41"/>
          <p:cNvSpPr/>
          <p:nvPr/>
        </p:nvSpPr>
        <p:spPr>
          <a:xfrm flipH="true">
            <a:off x="9534517" y="4278204"/>
            <a:ext cx="2547267" cy="0"/>
          </a:xfrm>
          <a:prstGeom prst="line">
            <a:avLst/>
          </a:prstGeom>
          <a:ln cap="flat" w="28575">
            <a:solidFill>
              <a:srgbClr val="EA4802"/>
            </a:solidFill>
            <a:prstDash val="solid"/>
            <a:headEnd type="none" len="sm" w="sm"/>
            <a:tailEnd type="none" len="sm" w="sm"/>
          </a:ln>
        </p:spPr>
      </p:sp>
      <p:grpSp>
        <p:nvGrpSpPr>
          <p:cNvPr name="Group 42" id="42"/>
          <p:cNvGrpSpPr/>
          <p:nvPr/>
        </p:nvGrpSpPr>
        <p:grpSpPr>
          <a:xfrm rot="0">
            <a:off x="13727194" y="2387460"/>
            <a:ext cx="3158202" cy="1125219"/>
            <a:chOff x="0" y="0"/>
            <a:chExt cx="831790" cy="296354"/>
          </a:xfrm>
        </p:grpSpPr>
        <p:sp>
          <p:nvSpPr>
            <p:cNvPr name="Freeform 43" id="43"/>
            <p:cNvSpPr/>
            <p:nvPr/>
          </p:nvSpPr>
          <p:spPr>
            <a:xfrm flipH="false" flipV="false" rot="0">
              <a:off x="0" y="0"/>
              <a:ext cx="831790" cy="296354"/>
            </a:xfrm>
            <a:custGeom>
              <a:avLst/>
              <a:gdLst/>
              <a:ahLst/>
              <a:cxnLst/>
              <a:rect r="r" b="b" t="t" l="l"/>
              <a:pathLst>
                <a:path h="296354" w="831790">
                  <a:moveTo>
                    <a:pt x="0" y="0"/>
                  </a:moveTo>
                  <a:lnTo>
                    <a:pt x="831790" y="0"/>
                  </a:lnTo>
                  <a:lnTo>
                    <a:pt x="831790" y="296354"/>
                  </a:lnTo>
                  <a:lnTo>
                    <a:pt x="0" y="296354"/>
                  </a:lnTo>
                  <a:close/>
                </a:path>
              </a:pathLst>
            </a:custGeom>
            <a:solidFill>
              <a:srgbClr val="EA4802"/>
            </a:solidFill>
          </p:spPr>
        </p:sp>
        <p:sp>
          <p:nvSpPr>
            <p:cNvPr name="TextBox 44" id="44"/>
            <p:cNvSpPr txBox="true"/>
            <p:nvPr/>
          </p:nvSpPr>
          <p:spPr>
            <a:xfrm>
              <a:off x="0" y="0"/>
              <a:ext cx="831790" cy="296354"/>
            </a:xfrm>
            <a:prstGeom prst="rect">
              <a:avLst/>
            </a:prstGeom>
          </p:spPr>
          <p:txBody>
            <a:bodyPr anchor="ctr" rtlCol="false" tIns="254000" lIns="254000" bIns="254000" rIns="254000"/>
            <a:lstStyle/>
            <a:p>
              <a:pPr algn="l">
                <a:lnSpc>
                  <a:spcPts val="2759"/>
                </a:lnSpc>
              </a:pPr>
              <a:r>
                <a:rPr lang="en-US" b="true" sz="2299" i="true" spc="114">
                  <a:solidFill>
                    <a:srgbClr val="FFFFFF"/>
                  </a:solidFill>
                  <a:latin typeface="Aileron Bold Italics"/>
                  <a:ea typeface="Aileron Bold Italics"/>
                  <a:cs typeface="Aileron Bold Italics"/>
                  <a:sym typeface="Aileron Bold Italics"/>
                </a:rPr>
                <a:t>increase Revenue Streams</a:t>
              </a:r>
            </a:p>
          </p:txBody>
        </p:sp>
      </p:grpSp>
      <p:grpSp>
        <p:nvGrpSpPr>
          <p:cNvPr name="Group 45" id="45"/>
          <p:cNvGrpSpPr/>
          <p:nvPr/>
        </p:nvGrpSpPr>
        <p:grpSpPr>
          <a:xfrm rot="0">
            <a:off x="3356829" y="2486612"/>
            <a:ext cx="4486168" cy="1103630"/>
            <a:chOff x="0" y="0"/>
            <a:chExt cx="1181542" cy="290668"/>
          </a:xfrm>
        </p:grpSpPr>
        <p:sp>
          <p:nvSpPr>
            <p:cNvPr name="Freeform 46" id="46"/>
            <p:cNvSpPr/>
            <p:nvPr/>
          </p:nvSpPr>
          <p:spPr>
            <a:xfrm flipH="false" flipV="false" rot="0">
              <a:off x="0" y="0"/>
              <a:ext cx="1181542" cy="290668"/>
            </a:xfrm>
            <a:custGeom>
              <a:avLst/>
              <a:gdLst/>
              <a:ahLst/>
              <a:cxnLst/>
              <a:rect r="r" b="b" t="t" l="l"/>
              <a:pathLst>
                <a:path h="290668" w="1181542">
                  <a:moveTo>
                    <a:pt x="0" y="0"/>
                  </a:moveTo>
                  <a:lnTo>
                    <a:pt x="1181542" y="0"/>
                  </a:lnTo>
                  <a:lnTo>
                    <a:pt x="1181542" y="290668"/>
                  </a:lnTo>
                  <a:lnTo>
                    <a:pt x="0" y="290668"/>
                  </a:lnTo>
                  <a:close/>
                </a:path>
              </a:pathLst>
            </a:custGeom>
            <a:solidFill>
              <a:srgbClr val="EA4802"/>
            </a:solidFill>
          </p:spPr>
        </p:sp>
        <p:sp>
          <p:nvSpPr>
            <p:cNvPr name="TextBox 47" id="47"/>
            <p:cNvSpPr txBox="true"/>
            <p:nvPr/>
          </p:nvSpPr>
          <p:spPr>
            <a:xfrm>
              <a:off x="0" y="0"/>
              <a:ext cx="1181542" cy="290668"/>
            </a:xfrm>
            <a:prstGeom prst="rect">
              <a:avLst/>
            </a:prstGeom>
          </p:spPr>
          <p:txBody>
            <a:bodyPr anchor="ctr" rtlCol="false" tIns="254000" lIns="254000" bIns="254000" rIns="254000"/>
            <a:lstStyle/>
            <a:p>
              <a:pPr algn="l">
                <a:lnSpc>
                  <a:spcPts val="2639"/>
                </a:lnSpc>
              </a:pPr>
              <a:r>
                <a:rPr lang="en-US" b="true" sz="2199" i="true" spc="109">
                  <a:solidFill>
                    <a:srgbClr val="FFFFFF"/>
                  </a:solidFill>
                  <a:latin typeface="Aileron Bold Italics"/>
                  <a:ea typeface="Aileron Bold Italics"/>
                  <a:cs typeface="Aileron Bold Italics"/>
                  <a:sym typeface="Aileron Bold Italics"/>
                </a:rPr>
                <a:t>improve Brand visibility and  Community Engagement </a:t>
              </a:r>
            </a:p>
          </p:txBody>
        </p:sp>
      </p:grpSp>
      <p:sp>
        <p:nvSpPr>
          <p:cNvPr name="AutoShape 48" id="48"/>
          <p:cNvSpPr/>
          <p:nvPr/>
        </p:nvSpPr>
        <p:spPr>
          <a:xfrm flipV="true">
            <a:off x="5472614" y="3507364"/>
            <a:ext cx="0" cy="720218"/>
          </a:xfrm>
          <a:prstGeom prst="line">
            <a:avLst/>
          </a:prstGeom>
          <a:ln cap="flat" w="28575">
            <a:solidFill>
              <a:srgbClr val="EA4802"/>
            </a:solidFill>
            <a:prstDash val="solid"/>
            <a:headEnd type="none" len="sm" w="sm"/>
            <a:tailEnd type="none" len="sm" w="sm"/>
          </a:ln>
        </p:spPr>
      </p:sp>
      <p:sp>
        <p:nvSpPr>
          <p:cNvPr name="AutoShape 49" id="49"/>
          <p:cNvSpPr/>
          <p:nvPr/>
        </p:nvSpPr>
        <p:spPr>
          <a:xfrm flipV="true">
            <a:off x="15306295" y="3512680"/>
            <a:ext cx="0" cy="705378"/>
          </a:xfrm>
          <a:prstGeom prst="line">
            <a:avLst/>
          </a:prstGeom>
          <a:ln cap="flat" w="28575">
            <a:solidFill>
              <a:srgbClr val="EA4802"/>
            </a:solidFill>
            <a:prstDash val="solid"/>
            <a:headEnd type="none" len="sm" w="sm"/>
            <a:tailEnd type="none" len="sm" w="sm"/>
          </a:ln>
        </p:spPr>
      </p:sp>
      <p:sp>
        <p:nvSpPr>
          <p:cNvPr name="AutoShape 50" id="50"/>
          <p:cNvSpPr/>
          <p:nvPr/>
        </p:nvSpPr>
        <p:spPr>
          <a:xfrm flipH="true">
            <a:off x="14512974" y="4218058"/>
            <a:ext cx="1676580" cy="0"/>
          </a:xfrm>
          <a:prstGeom prst="line">
            <a:avLst/>
          </a:prstGeom>
          <a:ln cap="flat" w="28575">
            <a:solidFill>
              <a:srgbClr val="EA4802"/>
            </a:solidFill>
            <a:prstDash val="solid"/>
            <a:headEnd type="none" len="sm" w="sm"/>
            <a:tailEnd type="none" len="sm" w="sm"/>
          </a:ln>
        </p:spPr>
      </p:sp>
      <p:sp>
        <p:nvSpPr>
          <p:cNvPr name="AutoShape 51" id="51"/>
          <p:cNvSpPr/>
          <p:nvPr/>
        </p:nvSpPr>
        <p:spPr>
          <a:xfrm flipH="true">
            <a:off x="4262124" y="4282966"/>
            <a:ext cx="2978233" cy="0"/>
          </a:xfrm>
          <a:prstGeom prst="line">
            <a:avLst/>
          </a:prstGeom>
          <a:ln cap="flat" w="28575">
            <a:solidFill>
              <a:srgbClr val="EA4802"/>
            </a:solidFill>
            <a:prstDash val="solid"/>
            <a:headEnd type="none" len="sm" w="sm"/>
            <a:tailEnd type="none" len="sm" w="sm"/>
          </a:ln>
        </p:spPr>
      </p:sp>
      <p:sp>
        <p:nvSpPr>
          <p:cNvPr name="AutoShape 52" id="52"/>
          <p:cNvSpPr/>
          <p:nvPr/>
        </p:nvSpPr>
        <p:spPr>
          <a:xfrm flipV="true">
            <a:off x="16189554" y="4218058"/>
            <a:ext cx="0" cy="446013"/>
          </a:xfrm>
          <a:prstGeom prst="line">
            <a:avLst/>
          </a:prstGeom>
          <a:ln cap="flat" w="28575">
            <a:solidFill>
              <a:srgbClr val="EA4802"/>
            </a:solidFill>
            <a:prstDash val="solid"/>
            <a:headEnd type="none" len="sm" w="sm"/>
            <a:tailEnd type="none" len="sm" w="sm"/>
          </a:ln>
        </p:spPr>
      </p:sp>
      <p:sp>
        <p:nvSpPr>
          <p:cNvPr name="AutoShape 53" id="53"/>
          <p:cNvSpPr/>
          <p:nvPr/>
        </p:nvSpPr>
        <p:spPr>
          <a:xfrm flipV="true">
            <a:off x="4262124" y="4282966"/>
            <a:ext cx="0" cy="371580"/>
          </a:xfrm>
          <a:prstGeom prst="line">
            <a:avLst/>
          </a:prstGeom>
          <a:ln cap="flat" w="28575">
            <a:solidFill>
              <a:srgbClr val="EA4802"/>
            </a:solidFill>
            <a:prstDash val="solid"/>
            <a:headEnd type="none" len="sm" w="sm"/>
            <a:tailEnd type="none" len="sm" w="sm"/>
          </a:ln>
        </p:spPr>
      </p:sp>
      <p:sp>
        <p:nvSpPr>
          <p:cNvPr name="AutoShape 54" id="54"/>
          <p:cNvSpPr/>
          <p:nvPr/>
        </p:nvSpPr>
        <p:spPr>
          <a:xfrm flipV="true">
            <a:off x="1809334" y="4365514"/>
            <a:ext cx="0" cy="371580"/>
          </a:xfrm>
          <a:prstGeom prst="line">
            <a:avLst/>
          </a:prstGeom>
          <a:ln cap="flat" w="9525">
            <a:solidFill>
              <a:srgbClr val="EA4802"/>
            </a:solidFill>
            <a:prstDash val="solid"/>
            <a:headEnd type="none" len="sm" w="sm"/>
            <a:tailEnd type="none" len="sm" w="sm"/>
          </a:ln>
        </p:spPr>
      </p:sp>
      <p:grpSp>
        <p:nvGrpSpPr>
          <p:cNvPr name="Group 55" id="55"/>
          <p:cNvGrpSpPr/>
          <p:nvPr/>
        </p:nvGrpSpPr>
        <p:grpSpPr>
          <a:xfrm rot="0">
            <a:off x="5800942" y="4532285"/>
            <a:ext cx="2305708" cy="1374140"/>
            <a:chOff x="0" y="0"/>
            <a:chExt cx="607265" cy="361913"/>
          </a:xfrm>
        </p:grpSpPr>
        <p:sp>
          <p:nvSpPr>
            <p:cNvPr name="Freeform 56" id="56"/>
            <p:cNvSpPr/>
            <p:nvPr/>
          </p:nvSpPr>
          <p:spPr>
            <a:xfrm flipH="false" flipV="false" rot="0">
              <a:off x="0" y="0"/>
              <a:ext cx="607265" cy="361913"/>
            </a:xfrm>
            <a:custGeom>
              <a:avLst/>
              <a:gdLst/>
              <a:ahLst/>
              <a:cxnLst/>
              <a:rect r="r" b="b" t="t" l="l"/>
              <a:pathLst>
                <a:path h="361913" w="607265">
                  <a:moveTo>
                    <a:pt x="0" y="0"/>
                  </a:moveTo>
                  <a:lnTo>
                    <a:pt x="607265" y="0"/>
                  </a:lnTo>
                  <a:lnTo>
                    <a:pt x="607265" y="361913"/>
                  </a:lnTo>
                  <a:lnTo>
                    <a:pt x="0" y="361913"/>
                  </a:lnTo>
                  <a:close/>
                </a:path>
              </a:pathLst>
            </a:custGeom>
            <a:solidFill>
              <a:srgbClr val="EA4802"/>
            </a:solidFill>
          </p:spPr>
        </p:sp>
        <p:sp>
          <p:nvSpPr>
            <p:cNvPr name="TextBox 57" id="57"/>
            <p:cNvSpPr txBox="true"/>
            <p:nvPr/>
          </p:nvSpPr>
          <p:spPr>
            <a:xfrm>
              <a:off x="0" y="0"/>
              <a:ext cx="607265" cy="361913"/>
            </a:xfrm>
            <a:prstGeom prst="rect">
              <a:avLst/>
            </a:prstGeom>
          </p:spPr>
          <p:txBody>
            <a:bodyPr anchor="ctr" rtlCol="false" tIns="254000" lIns="254000" bIns="254000" rIns="254000"/>
            <a:lstStyle/>
            <a:p>
              <a:pPr algn="l">
                <a:lnSpc>
                  <a:spcPts val="1680"/>
                </a:lnSpc>
              </a:pPr>
              <a:r>
                <a:rPr lang="en-US" sz="1400" spc="42">
                  <a:solidFill>
                    <a:srgbClr val="FFFFFF"/>
                  </a:solidFill>
                  <a:latin typeface="Aileron"/>
                  <a:ea typeface="Aileron"/>
                  <a:cs typeface="Aileron"/>
                  <a:sym typeface="Aileron"/>
                </a:rPr>
                <a:t> Increase engagement rate on social media posts by 15% for this month</a:t>
              </a:r>
            </a:p>
          </p:txBody>
        </p:sp>
      </p:grpSp>
      <p:grpSp>
        <p:nvGrpSpPr>
          <p:cNvPr name="Group 58" id="58"/>
          <p:cNvGrpSpPr/>
          <p:nvPr/>
        </p:nvGrpSpPr>
        <p:grpSpPr>
          <a:xfrm rot="0">
            <a:off x="3056112" y="4692646"/>
            <a:ext cx="2420980" cy="1053566"/>
            <a:chOff x="0" y="0"/>
            <a:chExt cx="637624" cy="277482"/>
          </a:xfrm>
        </p:grpSpPr>
        <p:sp>
          <p:nvSpPr>
            <p:cNvPr name="Freeform 59" id="59"/>
            <p:cNvSpPr/>
            <p:nvPr/>
          </p:nvSpPr>
          <p:spPr>
            <a:xfrm flipH="false" flipV="false" rot="0">
              <a:off x="0" y="0"/>
              <a:ext cx="637624" cy="277482"/>
            </a:xfrm>
            <a:custGeom>
              <a:avLst/>
              <a:gdLst/>
              <a:ahLst/>
              <a:cxnLst/>
              <a:rect r="r" b="b" t="t" l="l"/>
              <a:pathLst>
                <a:path h="277482" w="637624">
                  <a:moveTo>
                    <a:pt x="0" y="0"/>
                  </a:moveTo>
                  <a:lnTo>
                    <a:pt x="637624" y="0"/>
                  </a:lnTo>
                  <a:lnTo>
                    <a:pt x="637624" y="277482"/>
                  </a:lnTo>
                  <a:lnTo>
                    <a:pt x="0" y="277482"/>
                  </a:lnTo>
                  <a:close/>
                </a:path>
              </a:pathLst>
            </a:custGeom>
            <a:solidFill>
              <a:srgbClr val="EA4802"/>
            </a:solidFill>
          </p:spPr>
        </p:sp>
        <p:sp>
          <p:nvSpPr>
            <p:cNvPr name="TextBox 60" id="60"/>
            <p:cNvSpPr txBox="true"/>
            <p:nvPr/>
          </p:nvSpPr>
          <p:spPr>
            <a:xfrm>
              <a:off x="0" y="0"/>
              <a:ext cx="637624" cy="277482"/>
            </a:xfrm>
            <a:prstGeom prst="rect">
              <a:avLst/>
            </a:prstGeom>
          </p:spPr>
          <p:txBody>
            <a:bodyPr anchor="ctr" rtlCol="false" tIns="254000" lIns="254000" bIns="254000" rIns="254000"/>
            <a:lstStyle/>
            <a:p>
              <a:pPr algn="l">
                <a:lnSpc>
                  <a:spcPts val="2159"/>
                </a:lnSpc>
              </a:pPr>
              <a:r>
                <a:rPr lang="en-US" sz="1799" spc="53">
                  <a:solidFill>
                    <a:srgbClr val="FFFFFF"/>
                  </a:solidFill>
                  <a:latin typeface="Aileron"/>
                  <a:ea typeface="Aileron"/>
                  <a:cs typeface="Aileron"/>
                  <a:sym typeface="Aileron"/>
                </a:rPr>
                <a:t>Improve brand visibility</a:t>
              </a:r>
            </a:p>
          </p:txBody>
        </p:sp>
      </p:grpSp>
      <p:sp>
        <p:nvSpPr>
          <p:cNvPr name="AutoShape 61" id="61"/>
          <p:cNvSpPr/>
          <p:nvPr/>
        </p:nvSpPr>
        <p:spPr>
          <a:xfrm flipH="true" flipV="true">
            <a:off x="14512974" y="4218058"/>
            <a:ext cx="12555" cy="357341"/>
          </a:xfrm>
          <a:prstGeom prst="line">
            <a:avLst/>
          </a:prstGeom>
          <a:ln cap="flat" w="28575">
            <a:solidFill>
              <a:srgbClr val="EA4802"/>
            </a:solidFill>
            <a:prstDash val="solid"/>
            <a:headEnd type="none" len="sm" w="sm"/>
            <a:tailEnd type="none" len="sm" w="sm"/>
          </a:ln>
        </p:spPr>
      </p:sp>
      <p:grpSp>
        <p:nvGrpSpPr>
          <p:cNvPr name="Group 62" id="62"/>
          <p:cNvGrpSpPr/>
          <p:nvPr/>
        </p:nvGrpSpPr>
        <p:grpSpPr>
          <a:xfrm rot="0">
            <a:off x="15959628" y="4575399"/>
            <a:ext cx="2166037" cy="1215163"/>
            <a:chOff x="0" y="0"/>
            <a:chExt cx="570479" cy="320043"/>
          </a:xfrm>
        </p:grpSpPr>
        <p:sp>
          <p:nvSpPr>
            <p:cNvPr name="Freeform 63" id="63"/>
            <p:cNvSpPr/>
            <p:nvPr/>
          </p:nvSpPr>
          <p:spPr>
            <a:xfrm flipH="false" flipV="false" rot="0">
              <a:off x="0" y="0"/>
              <a:ext cx="570479" cy="320043"/>
            </a:xfrm>
            <a:custGeom>
              <a:avLst/>
              <a:gdLst/>
              <a:ahLst/>
              <a:cxnLst/>
              <a:rect r="r" b="b" t="t" l="l"/>
              <a:pathLst>
                <a:path h="320043" w="570479">
                  <a:moveTo>
                    <a:pt x="0" y="0"/>
                  </a:moveTo>
                  <a:lnTo>
                    <a:pt x="570479" y="0"/>
                  </a:lnTo>
                  <a:lnTo>
                    <a:pt x="570479" y="320043"/>
                  </a:lnTo>
                  <a:lnTo>
                    <a:pt x="0" y="320043"/>
                  </a:lnTo>
                  <a:close/>
                </a:path>
              </a:pathLst>
            </a:custGeom>
            <a:solidFill>
              <a:srgbClr val="EA4802"/>
            </a:solidFill>
          </p:spPr>
        </p:sp>
        <p:sp>
          <p:nvSpPr>
            <p:cNvPr name="TextBox 64" id="64"/>
            <p:cNvSpPr txBox="true"/>
            <p:nvPr/>
          </p:nvSpPr>
          <p:spPr>
            <a:xfrm>
              <a:off x="0" y="-9525"/>
              <a:ext cx="570479" cy="329568"/>
            </a:xfrm>
            <a:prstGeom prst="rect">
              <a:avLst/>
            </a:prstGeom>
          </p:spPr>
          <p:txBody>
            <a:bodyPr anchor="ctr" rtlCol="false" tIns="254000" lIns="254000" bIns="254000" rIns="254000"/>
            <a:lstStyle/>
            <a:p>
              <a:pPr algn="l">
                <a:lnSpc>
                  <a:spcPts val="1560"/>
                </a:lnSpc>
              </a:pPr>
              <a:r>
                <a:rPr lang="en-US" sz="1300" spc="39">
                  <a:solidFill>
                    <a:srgbClr val="FFFFFF"/>
                  </a:solidFill>
                  <a:latin typeface="Aileron"/>
                  <a:ea typeface="Aileron"/>
                  <a:cs typeface="Aileron"/>
                  <a:sym typeface="Aileron"/>
                </a:rPr>
                <a:t>Increase revenue by 15% in three months through targeted Meta messaging campaigns</a:t>
              </a:r>
            </a:p>
          </p:txBody>
        </p:sp>
      </p:grpSp>
      <p:grpSp>
        <p:nvGrpSpPr>
          <p:cNvPr name="Group 65" id="65"/>
          <p:cNvGrpSpPr/>
          <p:nvPr/>
        </p:nvGrpSpPr>
        <p:grpSpPr>
          <a:xfrm rot="0">
            <a:off x="13446864" y="4575399"/>
            <a:ext cx="2157330" cy="1333500"/>
            <a:chOff x="0" y="0"/>
            <a:chExt cx="568186" cy="351210"/>
          </a:xfrm>
        </p:grpSpPr>
        <p:sp>
          <p:nvSpPr>
            <p:cNvPr name="Freeform 66" id="66"/>
            <p:cNvSpPr/>
            <p:nvPr/>
          </p:nvSpPr>
          <p:spPr>
            <a:xfrm flipH="false" flipV="false" rot="0">
              <a:off x="0" y="0"/>
              <a:ext cx="568186" cy="351210"/>
            </a:xfrm>
            <a:custGeom>
              <a:avLst/>
              <a:gdLst/>
              <a:ahLst/>
              <a:cxnLst/>
              <a:rect r="r" b="b" t="t" l="l"/>
              <a:pathLst>
                <a:path h="351210" w="568186">
                  <a:moveTo>
                    <a:pt x="0" y="0"/>
                  </a:moveTo>
                  <a:lnTo>
                    <a:pt x="568186" y="0"/>
                  </a:lnTo>
                  <a:lnTo>
                    <a:pt x="568186" y="351210"/>
                  </a:lnTo>
                  <a:lnTo>
                    <a:pt x="0" y="351210"/>
                  </a:lnTo>
                  <a:close/>
                </a:path>
              </a:pathLst>
            </a:custGeom>
            <a:solidFill>
              <a:srgbClr val="EA4802"/>
            </a:solidFill>
          </p:spPr>
        </p:sp>
        <p:sp>
          <p:nvSpPr>
            <p:cNvPr name="TextBox 67" id="67"/>
            <p:cNvSpPr txBox="true"/>
            <p:nvPr/>
          </p:nvSpPr>
          <p:spPr>
            <a:xfrm>
              <a:off x="0" y="-9525"/>
              <a:ext cx="568186" cy="360735"/>
            </a:xfrm>
            <a:prstGeom prst="rect">
              <a:avLst/>
            </a:prstGeom>
          </p:spPr>
          <p:txBody>
            <a:bodyPr anchor="ctr" rtlCol="false" tIns="254000" lIns="254000" bIns="254000" rIns="254000"/>
            <a:lstStyle/>
            <a:p>
              <a:pPr algn="l">
                <a:lnSpc>
                  <a:spcPts val="1800"/>
                </a:lnSpc>
              </a:pPr>
              <a:r>
                <a:rPr lang="en-US" sz="1500" spc="44">
                  <a:solidFill>
                    <a:srgbClr val="FFFFFF"/>
                  </a:solidFill>
                  <a:latin typeface="Aileron"/>
                  <a:ea typeface="Aileron"/>
                  <a:cs typeface="Aileron"/>
                  <a:sym typeface="Aileron"/>
                </a:rPr>
                <a:t>Increase the number of training sessions booked by 5% this month</a:t>
              </a:r>
            </a:p>
          </p:txBody>
        </p:sp>
      </p:grpSp>
      <p:grpSp>
        <p:nvGrpSpPr>
          <p:cNvPr name="Group 68" id="68"/>
          <p:cNvGrpSpPr/>
          <p:nvPr/>
        </p:nvGrpSpPr>
        <p:grpSpPr>
          <a:xfrm rot="0">
            <a:off x="92130" y="2351391"/>
            <a:ext cx="2959505" cy="1483845"/>
            <a:chOff x="0" y="0"/>
            <a:chExt cx="810558" cy="406400"/>
          </a:xfrm>
        </p:grpSpPr>
        <p:sp>
          <p:nvSpPr>
            <p:cNvPr name="Freeform 69" id="69"/>
            <p:cNvSpPr/>
            <p:nvPr/>
          </p:nvSpPr>
          <p:spPr>
            <a:xfrm flipH="false" flipV="false" rot="0">
              <a:off x="0" y="0"/>
              <a:ext cx="810558" cy="406400"/>
            </a:xfrm>
            <a:custGeom>
              <a:avLst/>
              <a:gdLst/>
              <a:ahLst/>
              <a:cxnLst/>
              <a:rect r="r" b="b" t="t" l="l"/>
              <a:pathLst>
                <a:path h="406400" w="810558">
                  <a:moveTo>
                    <a:pt x="607358" y="0"/>
                  </a:moveTo>
                  <a:lnTo>
                    <a:pt x="0" y="0"/>
                  </a:lnTo>
                  <a:lnTo>
                    <a:pt x="0" y="406400"/>
                  </a:lnTo>
                  <a:lnTo>
                    <a:pt x="607358" y="406400"/>
                  </a:lnTo>
                  <a:lnTo>
                    <a:pt x="810558" y="203200"/>
                  </a:lnTo>
                  <a:lnTo>
                    <a:pt x="607358" y="0"/>
                  </a:lnTo>
                  <a:close/>
                </a:path>
              </a:pathLst>
            </a:custGeom>
            <a:solidFill>
              <a:srgbClr val="EA4802"/>
            </a:solidFill>
          </p:spPr>
        </p:sp>
        <p:sp>
          <p:nvSpPr>
            <p:cNvPr name="TextBox 70" id="70"/>
            <p:cNvSpPr txBox="true"/>
            <p:nvPr/>
          </p:nvSpPr>
          <p:spPr>
            <a:xfrm>
              <a:off x="0" y="-19050"/>
              <a:ext cx="696258" cy="425450"/>
            </a:xfrm>
            <a:prstGeom prst="rect">
              <a:avLst/>
            </a:prstGeom>
          </p:spPr>
          <p:txBody>
            <a:bodyPr anchor="ctr" rtlCol="false" tIns="50800" lIns="50800" bIns="50800" rIns="50800"/>
            <a:lstStyle/>
            <a:p>
              <a:pPr algn="ctr">
                <a:lnSpc>
                  <a:spcPts val="3359"/>
                </a:lnSpc>
              </a:pPr>
              <a:r>
                <a:rPr lang="en-US" sz="2799" spc="83">
                  <a:solidFill>
                    <a:srgbClr val="FFFFFF"/>
                  </a:solidFill>
                  <a:latin typeface="Edo"/>
                  <a:ea typeface="Edo"/>
                  <a:cs typeface="Edo"/>
                  <a:sym typeface="Edo"/>
                </a:rPr>
                <a:t>goals</a:t>
              </a:r>
            </a:p>
          </p:txBody>
        </p:sp>
      </p:grpSp>
      <p:grpSp>
        <p:nvGrpSpPr>
          <p:cNvPr name="Group 71" id="71"/>
          <p:cNvGrpSpPr/>
          <p:nvPr/>
        </p:nvGrpSpPr>
        <p:grpSpPr>
          <a:xfrm rot="0">
            <a:off x="92130" y="4399646"/>
            <a:ext cx="2378480" cy="1234279"/>
            <a:chOff x="0" y="0"/>
            <a:chExt cx="783141" cy="406400"/>
          </a:xfrm>
        </p:grpSpPr>
        <p:sp>
          <p:nvSpPr>
            <p:cNvPr name="Freeform 72" id="72"/>
            <p:cNvSpPr/>
            <p:nvPr/>
          </p:nvSpPr>
          <p:spPr>
            <a:xfrm flipH="false" flipV="false" rot="0">
              <a:off x="0" y="0"/>
              <a:ext cx="783141" cy="406400"/>
            </a:xfrm>
            <a:custGeom>
              <a:avLst/>
              <a:gdLst/>
              <a:ahLst/>
              <a:cxnLst/>
              <a:rect r="r" b="b" t="t" l="l"/>
              <a:pathLst>
                <a:path h="406400" w="783141">
                  <a:moveTo>
                    <a:pt x="579941" y="0"/>
                  </a:moveTo>
                  <a:lnTo>
                    <a:pt x="0" y="0"/>
                  </a:lnTo>
                  <a:lnTo>
                    <a:pt x="0" y="406400"/>
                  </a:lnTo>
                  <a:lnTo>
                    <a:pt x="579941" y="406400"/>
                  </a:lnTo>
                  <a:lnTo>
                    <a:pt x="783141" y="203200"/>
                  </a:lnTo>
                  <a:lnTo>
                    <a:pt x="579941" y="0"/>
                  </a:lnTo>
                  <a:close/>
                </a:path>
              </a:pathLst>
            </a:custGeom>
            <a:solidFill>
              <a:srgbClr val="EA4802"/>
            </a:solidFill>
          </p:spPr>
        </p:sp>
        <p:sp>
          <p:nvSpPr>
            <p:cNvPr name="TextBox 73" id="73"/>
            <p:cNvSpPr txBox="true"/>
            <p:nvPr/>
          </p:nvSpPr>
          <p:spPr>
            <a:xfrm>
              <a:off x="0" y="-19050"/>
              <a:ext cx="668841" cy="425450"/>
            </a:xfrm>
            <a:prstGeom prst="rect">
              <a:avLst/>
            </a:prstGeom>
          </p:spPr>
          <p:txBody>
            <a:bodyPr anchor="ctr" rtlCol="false" tIns="50800" lIns="50800" bIns="50800" rIns="50800"/>
            <a:lstStyle/>
            <a:p>
              <a:pPr algn="ctr">
                <a:lnSpc>
                  <a:spcPts val="3119"/>
                </a:lnSpc>
              </a:pPr>
              <a:r>
                <a:rPr lang="en-US" sz="2599" spc="77">
                  <a:solidFill>
                    <a:srgbClr val="F4F8FF"/>
                  </a:solidFill>
                  <a:latin typeface="Edo"/>
                  <a:ea typeface="Edo"/>
                  <a:cs typeface="Edo"/>
                  <a:sym typeface="Edo"/>
                </a:rPr>
                <a:t>objectives</a:t>
              </a:r>
            </a:p>
          </p:txBody>
        </p:sp>
      </p:grpSp>
      <p:sp>
        <p:nvSpPr>
          <p:cNvPr name="TextBox 74" id="74"/>
          <p:cNvSpPr txBox="true"/>
          <p:nvPr/>
        </p:nvSpPr>
        <p:spPr>
          <a:xfrm rot="0">
            <a:off x="8409474" y="4792982"/>
            <a:ext cx="2250086" cy="695325"/>
          </a:xfrm>
          <a:prstGeom prst="rect">
            <a:avLst/>
          </a:prstGeom>
        </p:spPr>
        <p:txBody>
          <a:bodyPr anchor="t" rtlCol="false" tIns="0" lIns="0" bIns="0" rIns="0">
            <a:spAutoFit/>
          </a:bodyPr>
          <a:lstStyle/>
          <a:p>
            <a:pPr algn="ctr">
              <a:lnSpc>
                <a:spcPts val="1800"/>
              </a:lnSpc>
              <a:spcBef>
                <a:spcPct val="0"/>
              </a:spcBef>
            </a:pPr>
            <a:r>
              <a:rPr lang="en-US" sz="1500" spc="44">
                <a:solidFill>
                  <a:srgbClr val="FFFFFF"/>
                </a:solidFill>
                <a:latin typeface="Aileron"/>
                <a:ea typeface="Aileron"/>
                <a:cs typeface="Aileron"/>
                <a:sym typeface="Aileron"/>
              </a:rPr>
              <a:t>establish a website in the next month</a:t>
            </a:r>
          </a:p>
          <a:p>
            <a:pPr algn="ctr">
              <a:lnSpc>
                <a:spcPts val="1800"/>
              </a:lnSpc>
              <a:spcBef>
                <a:spcPct val="0"/>
              </a:spcBef>
            </a:pPr>
          </a:p>
        </p:txBody>
      </p:sp>
      <p:sp>
        <p:nvSpPr>
          <p:cNvPr name="AutoShape 75" id="75"/>
          <p:cNvSpPr/>
          <p:nvPr/>
        </p:nvSpPr>
        <p:spPr>
          <a:xfrm flipV="true">
            <a:off x="7240357" y="4287729"/>
            <a:ext cx="0" cy="514778"/>
          </a:xfrm>
          <a:prstGeom prst="line">
            <a:avLst/>
          </a:prstGeom>
          <a:ln cap="flat" w="28575">
            <a:solidFill>
              <a:srgbClr val="EA4802"/>
            </a:solidFill>
            <a:prstDash val="solid"/>
            <a:headEnd type="none" len="sm" w="sm"/>
            <a:tailEnd type="none" len="sm" w="sm"/>
          </a:ln>
        </p:spPr>
      </p:sp>
      <p:grpSp>
        <p:nvGrpSpPr>
          <p:cNvPr name="Group 76" id="76"/>
          <p:cNvGrpSpPr/>
          <p:nvPr/>
        </p:nvGrpSpPr>
        <p:grpSpPr>
          <a:xfrm rot="0">
            <a:off x="92130" y="6173198"/>
            <a:ext cx="1815167" cy="870212"/>
            <a:chOff x="0" y="0"/>
            <a:chExt cx="847706" cy="406400"/>
          </a:xfrm>
        </p:grpSpPr>
        <p:sp>
          <p:nvSpPr>
            <p:cNvPr name="Freeform 77" id="77"/>
            <p:cNvSpPr/>
            <p:nvPr/>
          </p:nvSpPr>
          <p:spPr>
            <a:xfrm flipH="false" flipV="false" rot="0">
              <a:off x="0" y="0"/>
              <a:ext cx="847706" cy="406400"/>
            </a:xfrm>
            <a:custGeom>
              <a:avLst/>
              <a:gdLst/>
              <a:ahLst/>
              <a:cxnLst/>
              <a:rect r="r" b="b" t="t" l="l"/>
              <a:pathLst>
                <a:path h="406400" w="847706">
                  <a:moveTo>
                    <a:pt x="644506" y="0"/>
                  </a:moveTo>
                  <a:lnTo>
                    <a:pt x="0" y="0"/>
                  </a:lnTo>
                  <a:lnTo>
                    <a:pt x="0" y="406400"/>
                  </a:lnTo>
                  <a:lnTo>
                    <a:pt x="644506" y="406400"/>
                  </a:lnTo>
                  <a:lnTo>
                    <a:pt x="847706" y="203200"/>
                  </a:lnTo>
                  <a:lnTo>
                    <a:pt x="644506" y="0"/>
                  </a:lnTo>
                  <a:close/>
                </a:path>
              </a:pathLst>
            </a:custGeom>
            <a:solidFill>
              <a:srgbClr val="EA4802"/>
            </a:solidFill>
          </p:spPr>
        </p:sp>
        <p:sp>
          <p:nvSpPr>
            <p:cNvPr name="TextBox 78" id="78"/>
            <p:cNvSpPr txBox="true"/>
            <p:nvPr/>
          </p:nvSpPr>
          <p:spPr>
            <a:xfrm>
              <a:off x="0" y="-19050"/>
              <a:ext cx="733406" cy="425450"/>
            </a:xfrm>
            <a:prstGeom prst="rect">
              <a:avLst/>
            </a:prstGeom>
          </p:spPr>
          <p:txBody>
            <a:bodyPr anchor="ctr" rtlCol="false" tIns="50800" lIns="50800" bIns="50800" rIns="50800"/>
            <a:lstStyle/>
            <a:p>
              <a:pPr algn="ctr">
                <a:lnSpc>
                  <a:spcPts val="3239"/>
                </a:lnSpc>
              </a:pPr>
              <a:r>
                <a:rPr lang="en-US" sz="2699" spc="80">
                  <a:solidFill>
                    <a:srgbClr val="F4F8FF"/>
                  </a:solidFill>
                  <a:latin typeface="Edo"/>
                  <a:ea typeface="Edo"/>
                  <a:cs typeface="Edo"/>
                  <a:sym typeface="Edo"/>
                </a:rPr>
                <a:t>strategy</a:t>
              </a:r>
            </a:p>
          </p:txBody>
        </p:sp>
      </p:grpSp>
      <p:grpSp>
        <p:nvGrpSpPr>
          <p:cNvPr name="Group 79" id="79"/>
          <p:cNvGrpSpPr/>
          <p:nvPr/>
        </p:nvGrpSpPr>
        <p:grpSpPr>
          <a:xfrm rot="0">
            <a:off x="92130" y="7599148"/>
            <a:ext cx="1189240" cy="776101"/>
            <a:chOff x="0" y="0"/>
            <a:chExt cx="812800" cy="530436"/>
          </a:xfrm>
        </p:grpSpPr>
        <p:sp>
          <p:nvSpPr>
            <p:cNvPr name="Freeform 80" id="80"/>
            <p:cNvSpPr/>
            <p:nvPr/>
          </p:nvSpPr>
          <p:spPr>
            <a:xfrm flipH="false" flipV="false" rot="0">
              <a:off x="0" y="0"/>
              <a:ext cx="812800" cy="530436"/>
            </a:xfrm>
            <a:custGeom>
              <a:avLst/>
              <a:gdLst/>
              <a:ahLst/>
              <a:cxnLst/>
              <a:rect r="r" b="b" t="t" l="l"/>
              <a:pathLst>
                <a:path h="530436" w="812800">
                  <a:moveTo>
                    <a:pt x="609600" y="0"/>
                  </a:moveTo>
                  <a:lnTo>
                    <a:pt x="0" y="0"/>
                  </a:lnTo>
                  <a:lnTo>
                    <a:pt x="0" y="530436"/>
                  </a:lnTo>
                  <a:lnTo>
                    <a:pt x="609600" y="530436"/>
                  </a:lnTo>
                  <a:lnTo>
                    <a:pt x="812800" y="265218"/>
                  </a:lnTo>
                  <a:lnTo>
                    <a:pt x="609600" y="0"/>
                  </a:lnTo>
                  <a:close/>
                </a:path>
              </a:pathLst>
            </a:custGeom>
            <a:solidFill>
              <a:srgbClr val="EA4802"/>
            </a:solidFill>
          </p:spPr>
        </p:sp>
        <p:sp>
          <p:nvSpPr>
            <p:cNvPr name="TextBox 81" id="81"/>
            <p:cNvSpPr txBox="true"/>
            <p:nvPr/>
          </p:nvSpPr>
          <p:spPr>
            <a:xfrm>
              <a:off x="0" y="-19050"/>
              <a:ext cx="698500" cy="549486"/>
            </a:xfrm>
            <a:prstGeom prst="rect">
              <a:avLst/>
            </a:prstGeom>
          </p:spPr>
          <p:txBody>
            <a:bodyPr anchor="ctr" rtlCol="false" tIns="50800" lIns="50800" bIns="50800" rIns="50800"/>
            <a:lstStyle/>
            <a:p>
              <a:pPr algn="ctr">
                <a:lnSpc>
                  <a:spcPts val="2639"/>
                </a:lnSpc>
              </a:pPr>
              <a:r>
                <a:rPr lang="en-US" sz="2199" spc="65">
                  <a:solidFill>
                    <a:srgbClr val="F4F8FF"/>
                  </a:solidFill>
                  <a:latin typeface="Edo"/>
                  <a:ea typeface="Edo"/>
                  <a:cs typeface="Edo"/>
                  <a:sym typeface="Edo"/>
                </a:rPr>
                <a:t>action plan </a:t>
              </a:r>
            </a:p>
          </p:txBody>
        </p:sp>
      </p:grpSp>
      <p:sp>
        <p:nvSpPr>
          <p:cNvPr name="AutoShape 82" id="82"/>
          <p:cNvSpPr/>
          <p:nvPr/>
        </p:nvSpPr>
        <p:spPr>
          <a:xfrm flipV="true">
            <a:off x="9523144" y="5488307"/>
            <a:ext cx="11372" cy="666750"/>
          </a:xfrm>
          <a:prstGeom prst="line">
            <a:avLst/>
          </a:prstGeom>
          <a:ln cap="flat" w="28575">
            <a:solidFill>
              <a:srgbClr val="EA4802"/>
            </a:solidFill>
            <a:prstDash val="solid"/>
            <a:headEnd type="none" len="sm" w="sm"/>
            <a:tailEnd type="none" len="sm" w="sm"/>
          </a:ln>
        </p:spPr>
      </p:sp>
      <p:grpSp>
        <p:nvGrpSpPr>
          <p:cNvPr name="Group 83" id="83"/>
          <p:cNvGrpSpPr/>
          <p:nvPr/>
        </p:nvGrpSpPr>
        <p:grpSpPr>
          <a:xfrm rot="0">
            <a:off x="15872044" y="6133461"/>
            <a:ext cx="2258027" cy="1497330"/>
            <a:chOff x="0" y="0"/>
            <a:chExt cx="594707" cy="394359"/>
          </a:xfrm>
        </p:grpSpPr>
        <p:sp>
          <p:nvSpPr>
            <p:cNvPr name="Freeform 84" id="84"/>
            <p:cNvSpPr/>
            <p:nvPr/>
          </p:nvSpPr>
          <p:spPr>
            <a:xfrm flipH="false" flipV="false" rot="0">
              <a:off x="0" y="0"/>
              <a:ext cx="594707" cy="394359"/>
            </a:xfrm>
            <a:custGeom>
              <a:avLst/>
              <a:gdLst/>
              <a:ahLst/>
              <a:cxnLst/>
              <a:rect r="r" b="b" t="t" l="l"/>
              <a:pathLst>
                <a:path h="394359" w="594707">
                  <a:moveTo>
                    <a:pt x="0" y="0"/>
                  </a:moveTo>
                  <a:lnTo>
                    <a:pt x="594707" y="0"/>
                  </a:lnTo>
                  <a:lnTo>
                    <a:pt x="594707" y="394359"/>
                  </a:lnTo>
                  <a:lnTo>
                    <a:pt x="0" y="394359"/>
                  </a:lnTo>
                  <a:close/>
                </a:path>
              </a:pathLst>
            </a:custGeom>
            <a:solidFill>
              <a:srgbClr val="EA4802"/>
            </a:solidFill>
          </p:spPr>
        </p:sp>
        <p:sp>
          <p:nvSpPr>
            <p:cNvPr name="TextBox 85" id="85"/>
            <p:cNvSpPr txBox="true"/>
            <p:nvPr/>
          </p:nvSpPr>
          <p:spPr>
            <a:xfrm>
              <a:off x="0" y="-9525"/>
              <a:ext cx="594707" cy="403884"/>
            </a:xfrm>
            <a:prstGeom prst="rect">
              <a:avLst/>
            </a:prstGeom>
          </p:spPr>
          <p:txBody>
            <a:bodyPr anchor="ctr" rtlCol="false" tIns="254000" lIns="254000" bIns="254000" rIns="254000"/>
            <a:lstStyle/>
            <a:p>
              <a:pPr algn="l">
                <a:lnSpc>
                  <a:spcPts val="1440"/>
                </a:lnSpc>
              </a:pPr>
              <a:r>
                <a:rPr lang="en-US" sz="1200" spc="36">
                  <a:solidFill>
                    <a:srgbClr val="FFFFFF"/>
                  </a:solidFill>
                  <a:latin typeface="Aileron"/>
                  <a:ea typeface="Aileron"/>
                  <a:cs typeface="Aileron"/>
                  <a:sym typeface="Aileron"/>
                </a:rPr>
                <a:t>Implement targeted messaging campaigns to promote services, discounts, and upcoming events to potential and existing customers</a:t>
              </a:r>
            </a:p>
          </p:txBody>
        </p:sp>
      </p:grpSp>
      <p:grpSp>
        <p:nvGrpSpPr>
          <p:cNvPr name="Group 86" id="86"/>
          <p:cNvGrpSpPr/>
          <p:nvPr/>
        </p:nvGrpSpPr>
        <p:grpSpPr>
          <a:xfrm rot="0">
            <a:off x="13508093" y="6150980"/>
            <a:ext cx="2227342" cy="1064260"/>
            <a:chOff x="0" y="0"/>
            <a:chExt cx="586625" cy="280299"/>
          </a:xfrm>
        </p:grpSpPr>
        <p:sp>
          <p:nvSpPr>
            <p:cNvPr name="Freeform 87" id="87"/>
            <p:cNvSpPr/>
            <p:nvPr/>
          </p:nvSpPr>
          <p:spPr>
            <a:xfrm flipH="false" flipV="false" rot="0">
              <a:off x="0" y="0"/>
              <a:ext cx="586625" cy="280299"/>
            </a:xfrm>
            <a:custGeom>
              <a:avLst/>
              <a:gdLst/>
              <a:ahLst/>
              <a:cxnLst/>
              <a:rect r="r" b="b" t="t" l="l"/>
              <a:pathLst>
                <a:path h="280299" w="586625">
                  <a:moveTo>
                    <a:pt x="0" y="0"/>
                  </a:moveTo>
                  <a:lnTo>
                    <a:pt x="586625" y="0"/>
                  </a:lnTo>
                  <a:lnTo>
                    <a:pt x="586625" y="280299"/>
                  </a:lnTo>
                  <a:lnTo>
                    <a:pt x="0" y="280299"/>
                  </a:lnTo>
                  <a:close/>
                </a:path>
              </a:pathLst>
            </a:custGeom>
            <a:solidFill>
              <a:srgbClr val="EA4802"/>
            </a:solidFill>
          </p:spPr>
        </p:sp>
        <p:sp>
          <p:nvSpPr>
            <p:cNvPr name="TextBox 88" id="88"/>
            <p:cNvSpPr txBox="true"/>
            <p:nvPr/>
          </p:nvSpPr>
          <p:spPr>
            <a:xfrm>
              <a:off x="0" y="0"/>
              <a:ext cx="586625" cy="280299"/>
            </a:xfrm>
            <a:prstGeom prst="rect">
              <a:avLst/>
            </a:prstGeom>
          </p:spPr>
          <p:txBody>
            <a:bodyPr anchor="ctr" rtlCol="false" tIns="254000" lIns="254000" bIns="254000" rIns="254000"/>
            <a:lstStyle/>
            <a:p>
              <a:pPr algn="l">
                <a:lnSpc>
                  <a:spcPts val="1680"/>
                </a:lnSpc>
              </a:pPr>
              <a:r>
                <a:rPr lang="en-US" sz="1400" spc="42">
                  <a:solidFill>
                    <a:srgbClr val="FFFFFF"/>
                  </a:solidFill>
                  <a:latin typeface="Aileron"/>
                  <a:ea typeface="Aileron"/>
                  <a:cs typeface="Aileron"/>
                  <a:sym typeface="Aileron"/>
                </a:rPr>
                <a:t>Develop targeted marketing campaigns for training programs</a:t>
              </a:r>
            </a:p>
          </p:txBody>
        </p:sp>
      </p:grpSp>
      <p:sp>
        <p:nvSpPr>
          <p:cNvPr name="AutoShape 89" id="89"/>
          <p:cNvSpPr/>
          <p:nvPr/>
        </p:nvSpPr>
        <p:spPr>
          <a:xfrm>
            <a:off x="14708849" y="5628965"/>
            <a:ext cx="1219" cy="621691"/>
          </a:xfrm>
          <a:prstGeom prst="line">
            <a:avLst/>
          </a:prstGeom>
          <a:ln cap="flat" w="38100">
            <a:solidFill>
              <a:srgbClr val="EA4802"/>
            </a:solidFill>
            <a:prstDash val="solid"/>
            <a:headEnd type="none" len="sm" w="sm"/>
            <a:tailEnd type="none" len="sm" w="sm"/>
          </a:ln>
        </p:spPr>
      </p:sp>
      <p:grpSp>
        <p:nvGrpSpPr>
          <p:cNvPr name="Group 90" id="90"/>
          <p:cNvGrpSpPr/>
          <p:nvPr/>
        </p:nvGrpSpPr>
        <p:grpSpPr>
          <a:xfrm rot="0">
            <a:off x="3004009" y="7685789"/>
            <a:ext cx="2420980" cy="2417437"/>
            <a:chOff x="0" y="0"/>
            <a:chExt cx="637624" cy="636691"/>
          </a:xfrm>
        </p:grpSpPr>
        <p:sp>
          <p:nvSpPr>
            <p:cNvPr name="Freeform 91" id="91"/>
            <p:cNvSpPr/>
            <p:nvPr/>
          </p:nvSpPr>
          <p:spPr>
            <a:xfrm flipH="false" flipV="false" rot="0">
              <a:off x="0" y="0"/>
              <a:ext cx="637624" cy="636691"/>
            </a:xfrm>
            <a:custGeom>
              <a:avLst/>
              <a:gdLst/>
              <a:ahLst/>
              <a:cxnLst/>
              <a:rect r="r" b="b" t="t" l="l"/>
              <a:pathLst>
                <a:path h="636691" w="637624">
                  <a:moveTo>
                    <a:pt x="0" y="0"/>
                  </a:moveTo>
                  <a:lnTo>
                    <a:pt x="637624" y="0"/>
                  </a:lnTo>
                  <a:lnTo>
                    <a:pt x="637624" y="636691"/>
                  </a:lnTo>
                  <a:lnTo>
                    <a:pt x="0" y="636691"/>
                  </a:lnTo>
                  <a:close/>
                </a:path>
              </a:pathLst>
            </a:custGeom>
            <a:solidFill>
              <a:srgbClr val="EA4802"/>
            </a:solidFill>
          </p:spPr>
        </p:sp>
        <p:sp>
          <p:nvSpPr>
            <p:cNvPr name="TextBox 92" id="92"/>
            <p:cNvSpPr txBox="true"/>
            <p:nvPr/>
          </p:nvSpPr>
          <p:spPr>
            <a:xfrm>
              <a:off x="0" y="0"/>
              <a:ext cx="637624" cy="636691"/>
            </a:xfrm>
            <a:prstGeom prst="rect">
              <a:avLst/>
            </a:prstGeom>
          </p:spPr>
          <p:txBody>
            <a:bodyPr anchor="ctr" rtlCol="false" tIns="254000" lIns="254000" bIns="254000" rIns="254000"/>
            <a:lstStyle/>
            <a:p>
              <a:pPr algn="l" marL="410208" indent="-205104" lvl="1">
                <a:lnSpc>
                  <a:spcPts val="2279"/>
                </a:lnSpc>
                <a:buFont typeface="Arial"/>
                <a:buChar char="•"/>
              </a:pPr>
              <a:r>
                <a:rPr lang="en-US" sz="1899" spc="56">
                  <a:solidFill>
                    <a:srgbClr val="FFFFFF"/>
                  </a:solidFill>
                  <a:latin typeface="Aileron"/>
                  <a:ea typeface="Aileron"/>
                  <a:cs typeface="Aileron"/>
                  <a:sym typeface="Aileron"/>
                </a:rPr>
                <a:t>design Logo </a:t>
              </a:r>
            </a:p>
            <a:p>
              <a:pPr algn="l" marL="410208" indent="-205104" lvl="1">
                <a:lnSpc>
                  <a:spcPts val="2279"/>
                </a:lnSpc>
                <a:buFont typeface="Arial"/>
                <a:buChar char="•"/>
              </a:pPr>
              <a:r>
                <a:rPr lang="en-US" sz="1899" spc="56">
                  <a:solidFill>
                    <a:srgbClr val="FFFFFF"/>
                  </a:solidFill>
                  <a:latin typeface="Aileron"/>
                  <a:ea typeface="Aileron"/>
                  <a:cs typeface="Aileron"/>
                  <a:sym typeface="Aileron"/>
                </a:rPr>
                <a:t>Consistency Across Platforms and posts</a:t>
              </a:r>
            </a:p>
          </p:txBody>
        </p:sp>
      </p:grpSp>
      <p:grpSp>
        <p:nvGrpSpPr>
          <p:cNvPr name="Group 93" id="93"/>
          <p:cNvGrpSpPr/>
          <p:nvPr/>
        </p:nvGrpSpPr>
        <p:grpSpPr>
          <a:xfrm rot="0">
            <a:off x="3732084" y="253891"/>
            <a:ext cx="13310563" cy="1290678"/>
            <a:chOff x="0" y="0"/>
            <a:chExt cx="3505663" cy="339932"/>
          </a:xfrm>
        </p:grpSpPr>
        <p:sp>
          <p:nvSpPr>
            <p:cNvPr name="Freeform 94" id="94"/>
            <p:cNvSpPr/>
            <p:nvPr/>
          </p:nvSpPr>
          <p:spPr>
            <a:xfrm flipH="false" flipV="false" rot="0">
              <a:off x="0" y="0"/>
              <a:ext cx="3505663" cy="339932"/>
            </a:xfrm>
            <a:custGeom>
              <a:avLst/>
              <a:gdLst/>
              <a:ahLst/>
              <a:cxnLst/>
              <a:rect r="r" b="b" t="t" l="l"/>
              <a:pathLst>
                <a:path h="339932" w="3505663">
                  <a:moveTo>
                    <a:pt x="29664" y="0"/>
                  </a:moveTo>
                  <a:lnTo>
                    <a:pt x="3475999" y="0"/>
                  </a:lnTo>
                  <a:cubicBezTo>
                    <a:pt x="3483866" y="0"/>
                    <a:pt x="3491412" y="3125"/>
                    <a:pt x="3496975" y="8688"/>
                  </a:cubicBezTo>
                  <a:cubicBezTo>
                    <a:pt x="3502537" y="14251"/>
                    <a:pt x="3505663" y="21796"/>
                    <a:pt x="3505663" y="29664"/>
                  </a:cubicBezTo>
                  <a:lnTo>
                    <a:pt x="3505663" y="310268"/>
                  </a:lnTo>
                  <a:cubicBezTo>
                    <a:pt x="3505663" y="318135"/>
                    <a:pt x="3502537" y="325680"/>
                    <a:pt x="3496975" y="331243"/>
                  </a:cubicBezTo>
                  <a:cubicBezTo>
                    <a:pt x="3491412" y="336806"/>
                    <a:pt x="3483866" y="339932"/>
                    <a:pt x="3475999" y="339932"/>
                  </a:cubicBezTo>
                  <a:lnTo>
                    <a:pt x="29664" y="339932"/>
                  </a:lnTo>
                  <a:cubicBezTo>
                    <a:pt x="21796" y="339932"/>
                    <a:pt x="14251" y="336806"/>
                    <a:pt x="8688" y="331243"/>
                  </a:cubicBezTo>
                  <a:cubicBezTo>
                    <a:pt x="3125" y="325680"/>
                    <a:pt x="0" y="318135"/>
                    <a:pt x="0" y="310268"/>
                  </a:cubicBezTo>
                  <a:lnTo>
                    <a:pt x="0" y="29664"/>
                  </a:lnTo>
                  <a:cubicBezTo>
                    <a:pt x="0" y="21796"/>
                    <a:pt x="3125" y="14251"/>
                    <a:pt x="8688" y="8688"/>
                  </a:cubicBezTo>
                  <a:cubicBezTo>
                    <a:pt x="14251" y="3125"/>
                    <a:pt x="21796" y="0"/>
                    <a:pt x="29664" y="0"/>
                  </a:cubicBezTo>
                  <a:close/>
                </a:path>
              </a:pathLst>
            </a:custGeom>
            <a:solidFill>
              <a:srgbClr val="EA4802"/>
            </a:solidFill>
          </p:spPr>
        </p:sp>
        <p:sp>
          <p:nvSpPr>
            <p:cNvPr name="TextBox 95" id="95"/>
            <p:cNvSpPr txBox="true"/>
            <p:nvPr/>
          </p:nvSpPr>
          <p:spPr>
            <a:xfrm>
              <a:off x="0" y="-28575"/>
              <a:ext cx="3505663" cy="368507"/>
            </a:xfrm>
            <a:prstGeom prst="rect">
              <a:avLst/>
            </a:prstGeom>
          </p:spPr>
          <p:txBody>
            <a:bodyPr anchor="ctr" rtlCol="false" tIns="50800" lIns="50800" bIns="50800" rIns="50800"/>
            <a:lstStyle/>
            <a:p>
              <a:pPr algn="ctr">
                <a:lnSpc>
                  <a:spcPts val="6839"/>
                </a:lnSpc>
              </a:pPr>
              <a:r>
                <a:rPr lang="en-US" sz="5699" spc="170">
                  <a:solidFill>
                    <a:srgbClr val="FFFFFF"/>
                  </a:solidFill>
                  <a:latin typeface="Edo"/>
                  <a:ea typeface="Edo"/>
                  <a:cs typeface="Edo"/>
                  <a:sym typeface="Edo"/>
                </a:rPr>
                <a:t>SkateZone business strategy </a:t>
              </a:r>
            </a:p>
          </p:txBody>
        </p:sp>
      </p:grpSp>
      <p:sp>
        <p:nvSpPr>
          <p:cNvPr name="AutoShape 96" id="96"/>
          <p:cNvSpPr/>
          <p:nvPr/>
        </p:nvSpPr>
        <p:spPr>
          <a:xfrm flipV="true">
            <a:off x="17001058" y="5790561"/>
            <a:ext cx="41589" cy="342900"/>
          </a:xfrm>
          <a:prstGeom prst="line">
            <a:avLst/>
          </a:prstGeom>
          <a:ln cap="flat" w="38100">
            <a:solidFill>
              <a:srgbClr val="EA4802"/>
            </a:solidFill>
            <a:prstDash val="solid"/>
            <a:headEnd type="none" len="sm" w="sm"/>
            <a:tailEnd type="none" len="sm" w="sm"/>
          </a:ln>
        </p:spPr>
      </p:sp>
      <p:grpSp>
        <p:nvGrpSpPr>
          <p:cNvPr name="Group 97" id="97"/>
          <p:cNvGrpSpPr/>
          <p:nvPr/>
        </p:nvGrpSpPr>
        <p:grpSpPr>
          <a:xfrm rot="0">
            <a:off x="3050297" y="6094097"/>
            <a:ext cx="2420980" cy="1226820"/>
            <a:chOff x="0" y="0"/>
            <a:chExt cx="637624" cy="323113"/>
          </a:xfrm>
        </p:grpSpPr>
        <p:sp>
          <p:nvSpPr>
            <p:cNvPr name="Freeform 98" id="98"/>
            <p:cNvSpPr/>
            <p:nvPr/>
          </p:nvSpPr>
          <p:spPr>
            <a:xfrm flipH="false" flipV="false" rot="0">
              <a:off x="0" y="0"/>
              <a:ext cx="637624" cy="323113"/>
            </a:xfrm>
            <a:custGeom>
              <a:avLst/>
              <a:gdLst/>
              <a:ahLst/>
              <a:cxnLst/>
              <a:rect r="r" b="b" t="t" l="l"/>
              <a:pathLst>
                <a:path h="323113" w="637624">
                  <a:moveTo>
                    <a:pt x="0" y="0"/>
                  </a:moveTo>
                  <a:lnTo>
                    <a:pt x="637624" y="0"/>
                  </a:lnTo>
                  <a:lnTo>
                    <a:pt x="637624" y="323113"/>
                  </a:lnTo>
                  <a:lnTo>
                    <a:pt x="0" y="323113"/>
                  </a:lnTo>
                  <a:close/>
                </a:path>
              </a:pathLst>
            </a:custGeom>
            <a:solidFill>
              <a:srgbClr val="EA4802"/>
            </a:solidFill>
          </p:spPr>
        </p:sp>
        <p:sp>
          <p:nvSpPr>
            <p:cNvPr name="TextBox 99" id="99"/>
            <p:cNvSpPr txBox="true"/>
            <p:nvPr/>
          </p:nvSpPr>
          <p:spPr>
            <a:xfrm>
              <a:off x="0" y="0"/>
              <a:ext cx="637624" cy="323113"/>
            </a:xfrm>
            <a:prstGeom prst="rect">
              <a:avLst/>
            </a:prstGeom>
          </p:spPr>
          <p:txBody>
            <a:bodyPr anchor="ctr" rtlCol="false" tIns="254000" lIns="254000" bIns="254000" rIns="254000"/>
            <a:lstStyle/>
            <a:p>
              <a:pPr algn="l">
                <a:lnSpc>
                  <a:spcPts val="2159"/>
                </a:lnSpc>
              </a:pPr>
              <a:r>
                <a:rPr lang="en-US" sz="1799" spc="53">
                  <a:solidFill>
                    <a:srgbClr val="FFFFFF"/>
                  </a:solidFill>
                  <a:latin typeface="Aileron"/>
                  <a:ea typeface="Aileron"/>
                  <a:cs typeface="Aileron"/>
                  <a:sym typeface="Aileron"/>
                </a:rPr>
                <a:t>Optimize visual elements (logos, covers)</a:t>
              </a:r>
            </a:p>
          </p:txBody>
        </p:sp>
      </p:grpSp>
      <p:sp>
        <p:nvSpPr>
          <p:cNvPr name="TextBox 100" id="100"/>
          <p:cNvSpPr txBox="true"/>
          <p:nvPr/>
        </p:nvSpPr>
        <p:spPr>
          <a:xfrm rot="0">
            <a:off x="8933077" y="2264270"/>
            <a:ext cx="3498456" cy="685800"/>
          </a:xfrm>
          <a:prstGeom prst="rect">
            <a:avLst/>
          </a:prstGeom>
        </p:spPr>
        <p:txBody>
          <a:bodyPr anchor="t" rtlCol="false" tIns="0" lIns="0" bIns="0" rIns="0">
            <a:spAutoFit/>
          </a:bodyPr>
          <a:lstStyle/>
          <a:p>
            <a:pPr algn="ctr">
              <a:lnSpc>
                <a:spcPts val="2759"/>
              </a:lnSpc>
              <a:spcBef>
                <a:spcPct val="0"/>
              </a:spcBef>
            </a:pPr>
            <a:r>
              <a:rPr lang="en-US" b="true" sz="2299" i="true" spc="68">
                <a:solidFill>
                  <a:srgbClr val="EDF0F2"/>
                </a:solidFill>
                <a:latin typeface="Aileron Bold Italics"/>
                <a:ea typeface="Aileron Bold Italics"/>
                <a:cs typeface="Aileron Bold Italics"/>
                <a:sym typeface="Aileron Bold Italics"/>
              </a:rPr>
              <a:t> Increase Brand Awareness</a:t>
            </a:r>
          </a:p>
        </p:txBody>
      </p:sp>
      <p:sp>
        <p:nvSpPr>
          <p:cNvPr name="TextBox 101" id="101"/>
          <p:cNvSpPr txBox="true"/>
          <p:nvPr/>
        </p:nvSpPr>
        <p:spPr>
          <a:xfrm rot="0">
            <a:off x="8432218" y="7862318"/>
            <a:ext cx="2200633" cy="2066925"/>
          </a:xfrm>
          <a:prstGeom prst="rect">
            <a:avLst/>
          </a:prstGeom>
        </p:spPr>
        <p:txBody>
          <a:bodyPr anchor="t" rtlCol="false" tIns="0" lIns="0" bIns="0" rIns="0">
            <a:spAutoFit/>
          </a:bodyPr>
          <a:lstStyle/>
          <a:p>
            <a:pPr algn="l" marL="367029" indent="-183514" lvl="1">
              <a:lnSpc>
                <a:spcPts val="2039"/>
              </a:lnSpc>
              <a:buFont typeface="Arial"/>
              <a:buChar char="•"/>
            </a:pPr>
            <a:r>
              <a:rPr lang="en-US" sz="1699" spc="50">
                <a:solidFill>
                  <a:srgbClr val="FFFFFF"/>
                </a:solidFill>
                <a:latin typeface="Aileron"/>
                <a:ea typeface="Aileron"/>
                <a:cs typeface="Aileron"/>
                <a:sym typeface="Aileron"/>
              </a:rPr>
              <a:t>create skateZone website using wix </a:t>
            </a:r>
          </a:p>
          <a:p>
            <a:pPr algn="l" marL="367029" indent="-183514" lvl="1">
              <a:lnSpc>
                <a:spcPts val="2039"/>
              </a:lnSpc>
              <a:buFont typeface="Arial"/>
              <a:buChar char="•"/>
            </a:pPr>
            <a:r>
              <a:rPr lang="en-US" sz="1699" spc="50">
                <a:solidFill>
                  <a:srgbClr val="FFFFFF"/>
                </a:solidFill>
                <a:latin typeface="Aileron"/>
                <a:ea typeface="Aileron"/>
                <a:cs typeface="Aileron"/>
                <a:sym typeface="Aileron"/>
              </a:rPr>
              <a:t>Conduct keyword research and incorporate relevant keywords into website content.</a:t>
            </a:r>
          </a:p>
        </p:txBody>
      </p:sp>
      <p:sp>
        <p:nvSpPr>
          <p:cNvPr name="TextBox 102" id="102"/>
          <p:cNvSpPr txBox="true"/>
          <p:nvPr/>
        </p:nvSpPr>
        <p:spPr>
          <a:xfrm rot="0">
            <a:off x="10785179" y="7801355"/>
            <a:ext cx="2699942" cy="2133600"/>
          </a:xfrm>
          <a:prstGeom prst="rect">
            <a:avLst/>
          </a:prstGeom>
        </p:spPr>
        <p:txBody>
          <a:bodyPr anchor="t" rtlCol="false" tIns="0" lIns="0" bIns="0" rIns="0">
            <a:spAutoFit/>
          </a:bodyPr>
          <a:lstStyle/>
          <a:p>
            <a:pPr algn="l" marL="383979" indent="-191990" lvl="1">
              <a:lnSpc>
                <a:spcPts val="2134"/>
              </a:lnSpc>
              <a:buFont typeface="Arial"/>
              <a:buChar char="•"/>
            </a:pPr>
            <a:r>
              <a:rPr lang="en-US" sz="1778" spc="53">
                <a:solidFill>
                  <a:srgbClr val="FFFFFF"/>
                </a:solidFill>
                <a:latin typeface="Aileron"/>
                <a:ea typeface="Aileron"/>
                <a:cs typeface="Aileron"/>
                <a:sym typeface="Aileron"/>
              </a:rPr>
              <a:t>Create regular engaging content (videos, tutorials)(content calender ).</a:t>
            </a:r>
          </a:p>
          <a:p>
            <a:pPr algn="l" marL="383979" indent="-191990" lvl="1">
              <a:lnSpc>
                <a:spcPts val="2134"/>
              </a:lnSpc>
              <a:buFont typeface="Arial"/>
              <a:buChar char="•"/>
            </a:pPr>
            <a:r>
              <a:rPr lang="en-US" sz="1778" spc="53">
                <a:solidFill>
                  <a:srgbClr val="FFFFFF"/>
                </a:solidFill>
                <a:latin typeface="Aileron"/>
                <a:ea typeface="Aileron"/>
                <a:cs typeface="Aileron"/>
                <a:sym typeface="Aileron"/>
              </a:rPr>
              <a:t>Run Facebook and Instagram ads focusing on local audiences.</a:t>
            </a:r>
          </a:p>
        </p:txBody>
      </p:sp>
      <p:sp>
        <p:nvSpPr>
          <p:cNvPr name="TextBox 103" id="103"/>
          <p:cNvSpPr txBox="true"/>
          <p:nvPr/>
        </p:nvSpPr>
        <p:spPr>
          <a:xfrm rot="0">
            <a:off x="5800942" y="7903948"/>
            <a:ext cx="2228283" cy="1866900"/>
          </a:xfrm>
          <a:prstGeom prst="rect">
            <a:avLst/>
          </a:prstGeom>
        </p:spPr>
        <p:txBody>
          <a:bodyPr anchor="t" rtlCol="false" tIns="0" lIns="0" bIns="0" rIns="0">
            <a:spAutoFit/>
          </a:bodyPr>
          <a:lstStyle/>
          <a:p>
            <a:pPr algn="l" marL="381578" indent="-190789" lvl="1">
              <a:lnSpc>
                <a:spcPts val="2120"/>
              </a:lnSpc>
              <a:buFont typeface="Arial"/>
              <a:buChar char="•"/>
            </a:pPr>
            <a:r>
              <a:rPr lang="en-US" sz="1767" spc="53">
                <a:solidFill>
                  <a:srgbClr val="FFFFFF"/>
                </a:solidFill>
                <a:latin typeface="Aileron"/>
                <a:ea typeface="Aileron"/>
                <a:cs typeface="Aileron"/>
                <a:sym typeface="Aileron"/>
              </a:rPr>
              <a:t>Use polls  on social media platforms.s.</a:t>
            </a:r>
          </a:p>
          <a:p>
            <a:pPr algn="l" marL="381578" indent="-190789" lvl="1">
              <a:lnSpc>
                <a:spcPts val="2120"/>
              </a:lnSpc>
              <a:buFont typeface="Arial"/>
              <a:buChar char="•"/>
            </a:pPr>
            <a:r>
              <a:rPr lang="en-US" sz="1767" spc="53">
                <a:solidFill>
                  <a:srgbClr val="FFFFFF"/>
                </a:solidFill>
                <a:latin typeface="Aileron"/>
                <a:ea typeface="Aileron"/>
                <a:cs typeface="Aileron"/>
                <a:sym typeface="Aileron"/>
              </a:rPr>
              <a:t>Engage with followers through comments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51469" y="-3579271"/>
            <a:ext cx="10901093" cy="10901093"/>
          </a:xfrm>
          <a:custGeom>
            <a:avLst/>
            <a:gdLst/>
            <a:ahLst/>
            <a:cxnLst/>
            <a:rect r="r" b="b" t="t" l="l"/>
            <a:pathLst>
              <a:path h="10901093" w="10901093">
                <a:moveTo>
                  <a:pt x="0" y="0"/>
                </a:moveTo>
                <a:lnTo>
                  <a:pt x="10901093" y="0"/>
                </a:lnTo>
                <a:lnTo>
                  <a:pt x="10901093" y="10901093"/>
                </a:lnTo>
                <a:lnTo>
                  <a:pt x="0" y="109010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7596" y="7321822"/>
            <a:ext cx="3016336" cy="1138059"/>
            <a:chOff x="0" y="0"/>
            <a:chExt cx="941463" cy="355213"/>
          </a:xfrm>
        </p:grpSpPr>
        <p:sp>
          <p:nvSpPr>
            <p:cNvPr name="Freeform 4" id="4"/>
            <p:cNvSpPr/>
            <p:nvPr/>
          </p:nvSpPr>
          <p:spPr>
            <a:xfrm flipH="false" flipV="false" rot="0">
              <a:off x="0" y="0"/>
              <a:ext cx="941463" cy="355212"/>
            </a:xfrm>
            <a:custGeom>
              <a:avLst/>
              <a:gdLst/>
              <a:ahLst/>
              <a:cxnLst/>
              <a:rect r="r" b="b" t="t" l="l"/>
              <a:pathLst>
                <a:path h="355212" w="941463">
                  <a:moveTo>
                    <a:pt x="41067" y="0"/>
                  </a:moveTo>
                  <a:lnTo>
                    <a:pt x="900396" y="0"/>
                  </a:lnTo>
                  <a:cubicBezTo>
                    <a:pt x="911288" y="0"/>
                    <a:pt x="921733" y="4327"/>
                    <a:pt x="929435" y="12028"/>
                  </a:cubicBezTo>
                  <a:cubicBezTo>
                    <a:pt x="937136" y="19730"/>
                    <a:pt x="941463" y="30175"/>
                    <a:pt x="941463" y="41067"/>
                  </a:cubicBezTo>
                  <a:lnTo>
                    <a:pt x="941463" y="314146"/>
                  </a:lnTo>
                  <a:cubicBezTo>
                    <a:pt x="941463" y="325037"/>
                    <a:pt x="937136" y="335483"/>
                    <a:pt x="929435" y="343184"/>
                  </a:cubicBezTo>
                  <a:cubicBezTo>
                    <a:pt x="921733" y="350886"/>
                    <a:pt x="911288" y="355212"/>
                    <a:pt x="900396" y="355212"/>
                  </a:cubicBezTo>
                  <a:lnTo>
                    <a:pt x="41067" y="355212"/>
                  </a:lnTo>
                  <a:cubicBezTo>
                    <a:pt x="30175" y="355212"/>
                    <a:pt x="19730" y="350886"/>
                    <a:pt x="12028" y="343184"/>
                  </a:cubicBezTo>
                  <a:cubicBezTo>
                    <a:pt x="4327" y="335483"/>
                    <a:pt x="0" y="325037"/>
                    <a:pt x="0" y="314146"/>
                  </a:cubicBezTo>
                  <a:lnTo>
                    <a:pt x="0" y="41067"/>
                  </a:lnTo>
                  <a:cubicBezTo>
                    <a:pt x="0" y="30175"/>
                    <a:pt x="4327" y="19730"/>
                    <a:pt x="12028" y="12028"/>
                  </a:cubicBezTo>
                  <a:cubicBezTo>
                    <a:pt x="19730" y="4327"/>
                    <a:pt x="30175" y="0"/>
                    <a:pt x="41067" y="0"/>
                  </a:cubicBezTo>
                  <a:close/>
                </a:path>
              </a:pathLst>
            </a:custGeom>
            <a:solidFill>
              <a:srgbClr val="000000">
                <a:alpha val="0"/>
              </a:srgbClr>
            </a:solidFill>
            <a:ln w="57150" cap="sq">
              <a:solidFill>
                <a:srgbClr val="F47C00"/>
              </a:solidFill>
              <a:prstDash val="solid"/>
              <a:miter/>
            </a:ln>
          </p:spPr>
        </p:sp>
        <p:sp>
          <p:nvSpPr>
            <p:cNvPr name="TextBox 5" id="5"/>
            <p:cNvSpPr txBox="true"/>
            <p:nvPr/>
          </p:nvSpPr>
          <p:spPr>
            <a:xfrm>
              <a:off x="0" y="-95250"/>
              <a:ext cx="941463" cy="450463"/>
            </a:xfrm>
            <a:prstGeom prst="rect">
              <a:avLst/>
            </a:prstGeom>
          </p:spPr>
          <p:txBody>
            <a:bodyPr anchor="ctr" rtlCol="false" tIns="101600" lIns="101600" bIns="101600" rIns="101600"/>
            <a:lstStyle/>
            <a:p>
              <a:pPr algn="ctr">
                <a:lnSpc>
                  <a:spcPts val="6152"/>
                </a:lnSpc>
              </a:pPr>
              <a:r>
                <a:rPr lang="en-US" b="true" sz="4394" spc="43">
                  <a:solidFill>
                    <a:srgbClr val="FFFFFF"/>
                  </a:solidFill>
                  <a:latin typeface="Canva Sans 1 Bold"/>
                  <a:ea typeface="Canva Sans 1 Bold"/>
                  <a:cs typeface="Canva Sans 1 Bold"/>
                  <a:sym typeface="Canva Sans 1 Bold"/>
                </a:rPr>
                <a:t>facebook</a:t>
              </a:r>
            </a:p>
          </p:txBody>
        </p:sp>
      </p:grpSp>
      <p:grpSp>
        <p:nvGrpSpPr>
          <p:cNvPr name="Group 6" id="6"/>
          <p:cNvGrpSpPr/>
          <p:nvPr/>
        </p:nvGrpSpPr>
        <p:grpSpPr>
          <a:xfrm rot="0">
            <a:off x="5256350" y="7321822"/>
            <a:ext cx="3016336" cy="1095849"/>
            <a:chOff x="0" y="0"/>
            <a:chExt cx="941463" cy="342038"/>
          </a:xfrm>
        </p:grpSpPr>
        <p:sp>
          <p:nvSpPr>
            <p:cNvPr name="Freeform 7" id="7"/>
            <p:cNvSpPr/>
            <p:nvPr/>
          </p:nvSpPr>
          <p:spPr>
            <a:xfrm flipH="false" flipV="false" rot="0">
              <a:off x="0" y="0"/>
              <a:ext cx="941463" cy="342038"/>
            </a:xfrm>
            <a:custGeom>
              <a:avLst/>
              <a:gdLst/>
              <a:ahLst/>
              <a:cxnLst/>
              <a:rect r="r" b="b" t="t" l="l"/>
              <a:pathLst>
                <a:path h="342038" w="941463">
                  <a:moveTo>
                    <a:pt x="41067" y="0"/>
                  </a:moveTo>
                  <a:lnTo>
                    <a:pt x="900396" y="0"/>
                  </a:lnTo>
                  <a:cubicBezTo>
                    <a:pt x="911288" y="0"/>
                    <a:pt x="921733" y="4327"/>
                    <a:pt x="929435" y="12028"/>
                  </a:cubicBezTo>
                  <a:cubicBezTo>
                    <a:pt x="937136" y="19730"/>
                    <a:pt x="941463" y="30175"/>
                    <a:pt x="941463" y="41067"/>
                  </a:cubicBezTo>
                  <a:lnTo>
                    <a:pt x="941463" y="300971"/>
                  </a:lnTo>
                  <a:cubicBezTo>
                    <a:pt x="941463" y="311863"/>
                    <a:pt x="937136" y="322308"/>
                    <a:pt x="929435" y="330010"/>
                  </a:cubicBezTo>
                  <a:cubicBezTo>
                    <a:pt x="921733" y="337711"/>
                    <a:pt x="911288" y="342038"/>
                    <a:pt x="900396" y="342038"/>
                  </a:cubicBezTo>
                  <a:lnTo>
                    <a:pt x="41067" y="342038"/>
                  </a:lnTo>
                  <a:cubicBezTo>
                    <a:pt x="30175" y="342038"/>
                    <a:pt x="19730" y="337711"/>
                    <a:pt x="12028" y="330010"/>
                  </a:cubicBezTo>
                  <a:cubicBezTo>
                    <a:pt x="4327" y="322308"/>
                    <a:pt x="0" y="311863"/>
                    <a:pt x="0" y="300971"/>
                  </a:cubicBezTo>
                  <a:lnTo>
                    <a:pt x="0" y="41067"/>
                  </a:lnTo>
                  <a:cubicBezTo>
                    <a:pt x="0" y="30175"/>
                    <a:pt x="4327" y="19730"/>
                    <a:pt x="12028" y="12028"/>
                  </a:cubicBezTo>
                  <a:cubicBezTo>
                    <a:pt x="19730" y="4327"/>
                    <a:pt x="30175" y="0"/>
                    <a:pt x="41067" y="0"/>
                  </a:cubicBezTo>
                  <a:close/>
                </a:path>
              </a:pathLst>
            </a:custGeom>
            <a:solidFill>
              <a:srgbClr val="000000">
                <a:alpha val="0"/>
              </a:srgbClr>
            </a:solidFill>
            <a:ln w="57150" cap="sq">
              <a:solidFill>
                <a:srgbClr val="F47C00"/>
              </a:solidFill>
              <a:prstDash val="solid"/>
              <a:miter/>
            </a:ln>
          </p:spPr>
        </p:sp>
        <p:sp>
          <p:nvSpPr>
            <p:cNvPr name="TextBox 8" id="8"/>
            <p:cNvSpPr txBox="true"/>
            <p:nvPr/>
          </p:nvSpPr>
          <p:spPr>
            <a:xfrm>
              <a:off x="0" y="-76200"/>
              <a:ext cx="941463" cy="418238"/>
            </a:xfrm>
            <a:prstGeom prst="rect">
              <a:avLst/>
            </a:prstGeom>
          </p:spPr>
          <p:txBody>
            <a:bodyPr anchor="ctr" rtlCol="false" tIns="101600" lIns="101600" bIns="101600" rIns="101600"/>
            <a:lstStyle/>
            <a:p>
              <a:pPr algn="ctr">
                <a:lnSpc>
                  <a:spcPts val="5872"/>
                </a:lnSpc>
              </a:pPr>
              <a:r>
                <a:rPr lang="en-US" b="true" sz="4194" spc="41">
                  <a:solidFill>
                    <a:srgbClr val="FFFFFF"/>
                  </a:solidFill>
                  <a:latin typeface="Canva Sans 1 Bold"/>
                  <a:ea typeface="Canva Sans 1 Bold"/>
                  <a:cs typeface="Canva Sans 1 Bold"/>
                  <a:sym typeface="Canva Sans 1 Bold"/>
                </a:rPr>
                <a:t>Instagram</a:t>
              </a:r>
              <a:r>
                <a:rPr lang="en-US" sz="4194" spc="41">
                  <a:solidFill>
                    <a:srgbClr val="FFFFFF"/>
                  </a:solidFill>
                  <a:latin typeface="Canva Sans 1"/>
                  <a:ea typeface="Canva Sans 1"/>
                  <a:cs typeface="Canva Sans 1"/>
                  <a:sym typeface="Canva Sans 1"/>
                </a:rPr>
                <a:t> </a:t>
              </a:r>
            </a:p>
          </p:txBody>
        </p:sp>
      </p:grpSp>
      <p:grpSp>
        <p:nvGrpSpPr>
          <p:cNvPr name="Group 9" id="9"/>
          <p:cNvGrpSpPr/>
          <p:nvPr/>
        </p:nvGrpSpPr>
        <p:grpSpPr>
          <a:xfrm rot="0">
            <a:off x="9144000" y="7321822"/>
            <a:ext cx="3016336" cy="1033557"/>
            <a:chOff x="0" y="0"/>
            <a:chExt cx="941463" cy="322595"/>
          </a:xfrm>
        </p:grpSpPr>
        <p:sp>
          <p:nvSpPr>
            <p:cNvPr name="Freeform 10" id="10"/>
            <p:cNvSpPr/>
            <p:nvPr/>
          </p:nvSpPr>
          <p:spPr>
            <a:xfrm flipH="false" flipV="false" rot="0">
              <a:off x="0" y="0"/>
              <a:ext cx="941463" cy="322595"/>
            </a:xfrm>
            <a:custGeom>
              <a:avLst/>
              <a:gdLst/>
              <a:ahLst/>
              <a:cxnLst/>
              <a:rect r="r" b="b" t="t" l="l"/>
              <a:pathLst>
                <a:path h="322595" w="941463">
                  <a:moveTo>
                    <a:pt x="41067" y="0"/>
                  </a:moveTo>
                  <a:lnTo>
                    <a:pt x="900396" y="0"/>
                  </a:lnTo>
                  <a:cubicBezTo>
                    <a:pt x="911288" y="0"/>
                    <a:pt x="921733" y="4327"/>
                    <a:pt x="929435" y="12028"/>
                  </a:cubicBezTo>
                  <a:cubicBezTo>
                    <a:pt x="937136" y="19730"/>
                    <a:pt x="941463" y="30175"/>
                    <a:pt x="941463" y="41067"/>
                  </a:cubicBezTo>
                  <a:lnTo>
                    <a:pt x="941463" y="281529"/>
                  </a:lnTo>
                  <a:cubicBezTo>
                    <a:pt x="941463" y="292420"/>
                    <a:pt x="937136" y="302866"/>
                    <a:pt x="929435" y="310567"/>
                  </a:cubicBezTo>
                  <a:cubicBezTo>
                    <a:pt x="921733" y="318269"/>
                    <a:pt x="911288" y="322595"/>
                    <a:pt x="900396" y="322595"/>
                  </a:cubicBezTo>
                  <a:lnTo>
                    <a:pt x="41067" y="322595"/>
                  </a:lnTo>
                  <a:cubicBezTo>
                    <a:pt x="30175" y="322595"/>
                    <a:pt x="19730" y="318269"/>
                    <a:pt x="12028" y="310567"/>
                  </a:cubicBezTo>
                  <a:cubicBezTo>
                    <a:pt x="4327" y="302866"/>
                    <a:pt x="0" y="292420"/>
                    <a:pt x="0" y="281529"/>
                  </a:cubicBezTo>
                  <a:lnTo>
                    <a:pt x="0" y="41067"/>
                  </a:lnTo>
                  <a:cubicBezTo>
                    <a:pt x="0" y="30175"/>
                    <a:pt x="4327" y="19730"/>
                    <a:pt x="12028" y="12028"/>
                  </a:cubicBezTo>
                  <a:cubicBezTo>
                    <a:pt x="19730" y="4327"/>
                    <a:pt x="30175" y="0"/>
                    <a:pt x="41067" y="0"/>
                  </a:cubicBezTo>
                  <a:close/>
                </a:path>
              </a:pathLst>
            </a:custGeom>
            <a:solidFill>
              <a:srgbClr val="000000">
                <a:alpha val="0"/>
              </a:srgbClr>
            </a:solidFill>
            <a:ln w="57150" cap="sq">
              <a:solidFill>
                <a:srgbClr val="F47C00"/>
              </a:solidFill>
              <a:prstDash val="solid"/>
              <a:miter/>
            </a:ln>
          </p:spPr>
        </p:sp>
        <p:sp>
          <p:nvSpPr>
            <p:cNvPr name="TextBox 11" id="11"/>
            <p:cNvSpPr txBox="true"/>
            <p:nvPr/>
          </p:nvSpPr>
          <p:spPr>
            <a:xfrm>
              <a:off x="0" y="-38100"/>
              <a:ext cx="941463" cy="360695"/>
            </a:xfrm>
            <a:prstGeom prst="rect">
              <a:avLst/>
            </a:prstGeom>
          </p:spPr>
          <p:txBody>
            <a:bodyPr anchor="ctr" rtlCol="false" tIns="101600" lIns="101600" bIns="101600" rIns="101600"/>
            <a:lstStyle/>
            <a:p>
              <a:pPr algn="ctr">
                <a:lnSpc>
                  <a:spcPts val="2652"/>
                </a:lnSpc>
              </a:pPr>
              <a:r>
                <a:rPr lang="en-US" sz="1894" spc="18">
                  <a:solidFill>
                    <a:srgbClr val="000000"/>
                  </a:solidFill>
                  <a:latin typeface="Canva Sans 1"/>
                  <a:ea typeface="Canva Sans 1"/>
                  <a:cs typeface="Canva Sans 1"/>
                  <a:sym typeface="Canva Sans 1"/>
                </a:rPr>
                <a:t>bsite</a:t>
              </a:r>
            </a:p>
          </p:txBody>
        </p:sp>
      </p:grpSp>
      <p:sp>
        <p:nvSpPr>
          <p:cNvPr name="Freeform 12" id="12"/>
          <p:cNvSpPr/>
          <p:nvPr/>
        </p:nvSpPr>
        <p:spPr>
          <a:xfrm flipH="false" flipV="false" rot="0">
            <a:off x="-2335306" y="8594810"/>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192698" y="1028700"/>
            <a:ext cx="2066602" cy="2066602"/>
          </a:xfrm>
          <a:custGeom>
            <a:avLst/>
            <a:gdLst/>
            <a:ahLst/>
            <a:cxnLst/>
            <a:rect r="r" b="b" t="t" l="l"/>
            <a:pathLst>
              <a:path h="2066602" w="2066602">
                <a:moveTo>
                  <a:pt x="0" y="0"/>
                </a:moveTo>
                <a:lnTo>
                  <a:pt x="2066602" y="0"/>
                </a:lnTo>
                <a:lnTo>
                  <a:pt x="2066602" y="2066602"/>
                </a:lnTo>
                <a:lnTo>
                  <a:pt x="0" y="2066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609661" y="4674199"/>
            <a:ext cx="2319896" cy="2319896"/>
          </a:xfrm>
          <a:custGeom>
            <a:avLst/>
            <a:gdLst/>
            <a:ahLst/>
            <a:cxnLst/>
            <a:rect r="r" b="b" t="t" l="l"/>
            <a:pathLst>
              <a:path h="2319896" w="2319896">
                <a:moveTo>
                  <a:pt x="0" y="0"/>
                </a:moveTo>
                <a:lnTo>
                  <a:pt x="2319896" y="0"/>
                </a:lnTo>
                <a:lnTo>
                  <a:pt x="2319896" y="2319896"/>
                </a:lnTo>
                <a:lnTo>
                  <a:pt x="0" y="2319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433918" y="4526642"/>
            <a:ext cx="1165872" cy="2467453"/>
          </a:xfrm>
          <a:custGeom>
            <a:avLst/>
            <a:gdLst/>
            <a:ahLst/>
            <a:cxnLst/>
            <a:rect r="r" b="b" t="t" l="l"/>
            <a:pathLst>
              <a:path h="2467453" w="1165872">
                <a:moveTo>
                  <a:pt x="0" y="0"/>
                </a:moveTo>
                <a:lnTo>
                  <a:pt x="1165871" y="0"/>
                </a:lnTo>
                <a:lnTo>
                  <a:pt x="1165871" y="2467453"/>
                </a:lnTo>
                <a:lnTo>
                  <a:pt x="0" y="24674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354121" y="657225"/>
            <a:ext cx="7750205" cy="714375"/>
          </a:xfrm>
          <a:prstGeom prst="rect">
            <a:avLst/>
          </a:prstGeom>
        </p:spPr>
        <p:txBody>
          <a:bodyPr anchor="t" rtlCol="false" tIns="0" lIns="0" bIns="0" rIns="0">
            <a:spAutoFit/>
          </a:bodyPr>
          <a:lstStyle/>
          <a:p>
            <a:pPr algn="ctr">
              <a:lnSpc>
                <a:spcPts val="2734"/>
              </a:lnSpc>
            </a:pPr>
            <a:r>
              <a:rPr lang="en-US" sz="2278" spc="113">
                <a:solidFill>
                  <a:srgbClr val="000000"/>
                </a:solidFill>
                <a:latin typeface="Canva Sans 2"/>
                <a:ea typeface="Canva Sans 2"/>
                <a:cs typeface="Canva Sans 2"/>
                <a:sym typeface="Canva Sans 2"/>
              </a:rPr>
              <a:t>Explain how the following channels will help reach the campaign's target audience.</a:t>
            </a:r>
          </a:p>
        </p:txBody>
      </p:sp>
      <p:sp>
        <p:nvSpPr>
          <p:cNvPr name="TextBox 17" id="17"/>
          <p:cNvSpPr txBox="true"/>
          <p:nvPr/>
        </p:nvSpPr>
        <p:spPr>
          <a:xfrm rot="0">
            <a:off x="2767954" y="1229509"/>
            <a:ext cx="7483515" cy="832493"/>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EA4802"/>
                </a:solidFill>
                <a:latin typeface="Edo"/>
                <a:ea typeface="Edo"/>
                <a:cs typeface="Edo"/>
                <a:sym typeface="Edo"/>
              </a:rPr>
              <a:t>Marketing Channels</a:t>
            </a:r>
          </a:p>
        </p:txBody>
      </p:sp>
      <p:sp>
        <p:nvSpPr>
          <p:cNvPr name="TextBox 18" id="18"/>
          <p:cNvSpPr txBox="true"/>
          <p:nvPr/>
        </p:nvSpPr>
        <p:spPr>
          <a:xfrm rot="0">
            <a:off x="1605738" y="4143521"/>
            <a:ext cx="1003961" cy="670992"/>
          </a:xfrm>
          <a:prstGeom prst="rect">
            <a:avLst/>
          </a:prstGeom>
        </p:spPr>
        <p:txBody>
          <a:bodyPr anchor="t" rtlCol="false" tIns="0" lIns="0" bIns="0" rIns="0">
            <a:spAutoFit/>
          </a:bodyPr>
          <a:lstStyle/>
          <a:p>
            <a:pPr algn="ctr" marL="0" indent="0" lvl="0">
              <a:lnSpc>
                <a:spcPts val="5276"/>
              </a:lnSpc>
              <a:spcBef>
                <a:spcPct val="0"/>
              </a:spcBef>
            </a:pPr>
            <a:r>
              <a:rPr lang="en-US" b="true" sz="3823">
                <a:solidFill>
                  <a:srgbClr val="FFFFFF"/>
                </a:solidFill>
                <a:latin typeface="Canva Sans 2 Bold"/>
                <a:ea typeface="Canva Sans 2 Bold"/>
                <a:cs typeface="Canva Sans 2 Bold"/>
                <a:sym typeface="Canva Sans 2 Bold"/>
              </a:rPr>
              <a:t>01</a:t>
            </a:r>
          </a:p>
        </p:txBody>
      </p:sp>
      <p:sp>
        <p:nvSpPr>
          <p:cNvPr name="TextBox 19" id="19"/>
          <p:cNvSpPr txBox="true"/>
          <p:nvPr/>
        </p:nvSpPr>
        <p:spPr>
          <a:xfrm rot="0">
            <a:off x="5225263" y="4143521"/>
            <a:ext cx="1003961" cy="670992"/>
          </a:xfrm>
          <a:prstGeom prst="rect">
            <a:avLst/>
          </a:prstGeom>
        </p:spPr>
        <p:txBody>
          <a:bodyPr anchor="t" rtlCol="false" tIns="0" lIns="0" bIns="0" rIns="0">
            <a:spAutoFit/>
          </a:bodyPr>
          <a:lstStyle/>
          <a:p>
            <a:pPr algn="ctr" marL="0" indent="0" lvl="0">
              <a:lnSpc>
                <a:spcPts val="5276"/>
              </a:lnSpc>
              <a:spcBef>
                <a:spcPct val="0"/>
              </a:spcBef>
            </a:pPr>
            <a:r>
              <a:rPr lang="en-US" b="true" sz="3823">
                <a:solidFill>
                  <a:srgbClr val="FFFFFF"/>
                </a:solidFill>
                <a:latin typeface="Canva Sans 2 Bold"/>
                <a:ea typeface="Canva Sans 2 Bold"/>
                <a:cs typeface="Canva Sans 2 Bold"/>
                <a:sym typeface="Canva Sans 2 Bold"/>
              </a:rPr>
              <a:t>02</a:t>
            </a:r>
          </a:p>
        </p:txBody>
      </p:sp>
      <p:sp>
        <p:nvSpPr>
          <p:cNvPr name="TextBox 20" id="20"/>
          <p:cNvSpPr txBox="true"/>
          <p:nvPr/>
        </p:nvSpPr>
        <p:spPr>
          <a:xfrm rot="0">
            <a:off x="8847469" y="4143521"/>
            <a:ext cx="1003961" cy="670992"/>
          </a:xfrm>
          <a:prstGeom prst="rect">
            <a:avLst/>
          </a:prstGeom>
        </p:spPr>
        <p:txBody>
          <a:bodyPr anchor="t" rtlCol="false" tIns="0" lIns="0" bIns="0" rIns="0">
            <a:spAutoFit/>
          </a:bodyPr>
          <a:lstStyle/>
          <a:p>
            <a:pPr algn="ctr" marL="0" indent="0" lvl="0">
              <a:lnSpc>
                <a:spcPts val="5276"/>
              </a:lnSpc>
              <a:spcBef>
                <a:spcPct val="0"/>
              </a:spcBef>
            </a:pPr>
            <a:r>
              <a:rPr lang="en-US" b="true" sz="3823">
                <a:solidFill>
                  <a:srgbClr val="FFFFFF"/>
                </a:solidFill>
                <a:latin typeface="Canva Sans 2 Bold"/>
                <a:ea typeface="Canva Sans 2 Bold"/>
                <a:cs typeface="Canva Sans 2 Bold"/>
                <a:sym typeface="Canva Sans 2 Bold"/>
              </a:rPr>
              <a:t>03</a:t>
            </a:r>
          </a:p>
        </p:txBody>
      </p:sp>
      <p:sp>
        <p:nvSpPr>
          <p:cNvPr name="Freeform 21" id="21"/>
          <p:cNvSpPr/>
          <p:nvPr/>
        </p:nvSpPr>
        <p:spPr>
          <a:xfrm flipH="false" flipV="false" rot="0">
            <a:off x="9349450" y="4674199"/>
            <a:ext cx="2418441" cy="2418441"/>
          </a:xfrm>
          <a:custGeom>
            <a:avLst/>
            <a:gdLst/>
            <a:ahLst/>
            <a:cxnLst/>
            <a:rect r="r" b="b" t="t" l="l"/>
            <a:pathLst>
              <a:path h="2418441" w="2418441">
                <a:moveTo>
                  <a:pt x="0" y="0"/>
                </a:moveTo>
                <a:lnTo>
                  <a:pt x="2418440" y="0"/>
                </a:lnTo>
                <a:lnTo>
                  <a:pt x="2418440" y="2418441"/>
                </a:lnTo>
                <a:lnTo>
                  <a:pt x="0" y="24184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9340223" y="7217047"/>
            <a:ext cx="2623890" cy="927361"/>
          </a:xfrm>
          <a:prstGeom prst="rect">
            <a:avLst/>
          </a:prstGeom>
        </p:spPr>
        <p:txBody>
          <a:bodyPr anchor="t" rtlCol="false" tIns="0" lIns="0" bIns="0" rIns="0">
            <a:spAutoFit/>
          </a:bodyPr>
          <a:lstStyle/>
          <a:p>
            <a:pPr algn="ctr">
              <a:lnSpc>
                <a:spcPts val="7594"/>
              </a:lnSpc>
            </a:pPr>
            <a:r>
              <a:rPr lang="en-US" sz="5424" b="true">
                <a:solidFill>
                  <a:srgbClr val="FFFFFF"/>
                </a:solidFill>
                <a:latin typeface="Canva Sans 1 Bold"/>
                <a:ea typeface="Canva Sans 1 Bold"/>
                <a:cs typeface="Canva Sans 1 Bold"/>
                <a:sym typeface="Canva Sans 1 Bold"/>
              </a:rPr>
              <a:t>website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03525"/>
            <a:ext cx="8668283" cy="6010246"/>
          </a:xfrm>
          <a:custGeom>
            <a:avLst/>
            <a:gdLst/>
            <a:ahLst/>
            <a:cxnLst/>
            <a:rect r="r" b="b" t="t" l="l"/>
            <a:pathLst>
              <a:path h="6010246" w="8668283">
                <a:moveTo>
                  <a:pt x="0" y="0"/>
                </a:moveTo>
                <a:lnTo>
                  <a:pt x="8668283" y="0"/>
                </a:lnTo>
                <a:lnTo>
                  <a:pt x="8668283" y="6010246"/>
                </a:lnTo>
                <a:lnTo>
                  <a:pt x="0" y="6010246"/>
                </a:lnTo>
                <a:lnTo>
                  <a:pt x="0" y="0"/>
                </a:lnTo>
                <a:close/>
              </a:path>
            </a:pathLst>
          </a:custGeom>
          <a:blipFill>
            <a:blip r:embed="rId2"/>
            <a:stretch>
              <a:fillRect l="-5636" t="0" r="0" b="-1620"/>
            </a:stretch>
          </a:blipFill>
        </p:spPr>
      </p:sp>
      <p:sp>
        <p:nvSpPr>
          <p:cNvPr name="TextBox 3" id="3"/>
          <p:cNvSpPr txBox="true"/>
          <p:nvPr/>
        </p:nvSpPr>
        <p:spPr>
          <a:xfrm rot="0">
            <a:off x="1666780" y="1470175"/>
            <a:ext cx="6170198" cy="7292091"/>
          </a:xfrm>
          <a:prstGeom prst="rect">
            <a:avLst/>
          </a:prstGeom>
        </p:spPr>
        <p:txBody>
          <a:bodyPr anchor="t" rtlCol="false" tIns="0" lIns="0" bIns="0" rIns="0">
            <a:spAutoFit/>
          </a:bodyPr>
          <a:lstStyle/>
          <a:p>
            <a:pPr algn="ctr">
              <a:lnSpc>
                <a:spcPts val="7232"/>
              </a:lnSpc>
            </a:pPr>
            <a:r>
              <a:rPr lang="en-US" sz="5165">
                <a:solidFill>
                  <a:srgbClr val="EA4802"/>
                </a:solidFill>
                <a:latin typeface="Edo"/>
                <a:ea typeface="Edo"/>
                <a:cs typeface="Edo"/>
                <a:sym typeface="Edo"/>
              </a:rPr>
              <a:t>to achieve our strategy we will go through our action plans  step by step using our content strategy (content calendar) and screenshots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611081" y="1670887"/>
            <a:ext cx="10746091" cy="8118276"/>
          </a:xfrm>
          <a:prstGeom prst="rect">
            <a:avLst/>
          </a:prstGeom>
        </p:spPr>
      </p:pic>
      <p:sp>
        <p:nvSpPr>
          <p:cNvPr name="TextBox 3" id="3"/>
          <p:cNvSpPr txBox="true"/>
          <p:nvPr/>
        </p:nvSpPr>
        <p:spPr>
          <a:xfrm rot="0">
            <a:off x="4981655" y="366678"/>
            <a:ext cx="8791734" cy="1171644"/>
          </a:xfrm>
          <a:prstGeom prst="rect">
            <a:avLst/>
          </a:prstGeom>
        </p:spPr>
        <p:txBody>
          <a:bodyPr anchor="t" rtlCol="false" tIns="0" lIns="0" bIns="0" rIns="0">
            <a:spAutoFit/>
          </a:bodyPr>
          <a:lstStyle/>
          <a:p>
            <a:pPr algn="ctr">
              <a:lnSpc>
                <a:spcPts val="9446"/>
              </a:lnSpc>
            </a:pPr>
            <a:r>
              <a:rPr lang="en-US" sz="6747">
                <a:solidFill>
                  <a:srgbClr val="EA4802"/>
                </a:solidFill>
                <a:latin typeface="Edo"/>
                <a:ea typeface="Edo"/>
                <a:cs typeface="Edo"/>
                <a:sym typeface="Edo"/>
              </a:rPr>
              <a:t>our content strategy </a:t>
            </a:r>
          </a:p>
        </p:txBody>
      </p:sp>
      <p:sp>
        <p:nvSpPr>
          <p:cNvPr name="TextBox 4" id="4"/>
          <p:cNvSpPr txBox="true"/>
          <p:nvPr/>
        </p:nvSpPr>
        <p:spPr>
          <a:xfrm rot="0">
            <a:off x="749624" y="2266066"/>
            <a:ext cx="5795010" cy="807085"/>
          </a:xfrm>
          <a:prstGeom prst="rect">
            <a:avLst/>
          </a:prstGeom>
        </p:spPr>
        <p:txBody>
          <a:bodyPr anchor="t" rtlCol="false" tIns="0" lIns="0" bIns="0" rIns="0">
            <a:spAutoFit/>
          </a:bodyPr>
          <a:lstStyle/>
          <a:p>
            <a:pPr algn="ctr" marL="993143" indent="-496571" lvl="1">
              <a:lnSpc>
                <a:spcPts val="6440"/>
              </a:lnSpc>
              <a:buFont typeface="Arial"/>
              <a:buChar char="•"/>
            </a:pPr>
            <a:r>
              <a:rPr lang="en-US" sz="4600">
                <a:solidFill>
                  <a:srgbClr val="FFFFFF"/>
                </a:solidFill>
                <a:latin typeface="Edo"/>
                <a:ea typeface="Edo"/>
                <a:cs typeface="Edo"/>
                <a:sym typeface="Edo"/>
              </a:rPr>
              <a:t>13 post per month </a:t>
            </a:r>
          </a:p>
        </p:txBody>
      </p:sp>
      <p:sp>
        <p:nvSpPr>
          <p:cNvPr name="TextBox 5" id="5"/>
          <p:cNvSpPr txBox="true"/>
          <p:nvPr/>
        </p:nvSpPr>
        <p:spPr>
          <a:xfrm rot="0">
            <a:off x="589842" y="3108110"/>
            <a:ext cx="3557588" cy="807085"/>
          </a:xfrm>
          <a:prstGeom prst="rect">
            <a:avLst/>
          </a:prstGeom>
        </p:spPr>
        <p:txBody>
          <a:bodyPr anchor="t" rtlCol="false" tIns="0" lIns="0" bIns="0" rIns="0">
            <a:spAutoFit/>
          </a:bodyPr>
          <a:lstStyle/>
          <a:p>
            <a:pPr algn="ctr" marL="993143" indent="-496571" lvl="1">
              <a:lnSpc>
                <a:spcPts val="6440"/>
              </a:lnSpc>
              <a:buFont typeface="Arial"/>
              <a:buChar char="•"/>
            </a:pPr>
            <a:r>
              <a:rPr lang="en-US" sz="4600">
                <a:solidFill>
                  <a:srgbClr val="FFFFFF"/>
                </a:solidFill>
                <a:latin typeface="Edo"/>
                <a:ea typeface="Edo"/>
                <a:cs typeface="Edo"/>
                <a:sym typeface="Edo"/>
              </a:rPr>
              <a:t>channels</a:t>
            </a:r>
          </a:p>
        </p:txBody>
      </p:sp>
      <p:sp>
        <p:nvSpPr>
          <p:cNvPr name="TextBox 6" id="6"/>
          <p:cNvSpPr txBox="true"/>
          <p:nvPr/>
        </p:nvSpPr>
        <p:spPr>
          <a:xfrm rot="0">
            <a:off x="1993907" y="3899955"/>
            <a:ext cx="3873024" cy="1616710"/>
          </a:xfrm>
          <a:prstGeom prst="rect">
            <a:avLst/>
          </a:prstGeom>
        </p:spPr>
        <p:txBody>
          <a:bodyPr anchor="t" rtlCol="false" tIns="0" lIns="0" bIns="0" rIns="0">
            <a:spAutoFit/>
          </a:bodyPr>
          <a:lstStyle/>
          <a:p>
            <a:pPr algn="ctr" marL="993143" indent="-496571" lvl="1">
              <a:lnSpc>
                <a:spcPts val="6440"/>
              </a:lnSpc>
              <a:buAutoNum type="arabicPeriod" startAt="1"/>
            </a:pPr>
            <a:r>
              <a:rPr lang="en-US" sz="4600">
                <a:solidFill>
                  <a:srgbClr val="FFFFFF"/>
                </a:solidFill>
                <a:latin typeface="Edo"/>
                <a:ea typeface="Edo"/>
                <a:cs typeface="Edo"/>
                <a:sym typeface="Edo"/>
              </a:rPr>
              <a:t>facebook </a:t>
            </a:r>
          </a:p>
          <a:p>
            <a:pPr algn="ctr" marL="993143" indent="-496571" lvl="1">
              <a:lnSpc>
                <a:spcPts val="6440"/>
              </a:lnSpc>
              <a:buAutoNum type="arabicPeriod" startAt="1"/>
            </a:pPr>
            <a:r>
              <a:rPr lang="en-US" sz="4600">
                <a:solidFill>
                  <a:srgbClr val="FFFFFF"/>
                </a:solidFill>
                <a:latin typeface="Edo"/>
                <a:ea typeface="Edo"/>
                <a:cs typeface="Edo"/>
                <a:sym typeface="Edo"/>
              </a:rPr>
              <a:t>Instagram </a:t>
            </a:r>
          </a:p>
        </p:txBody>
      </p:sp>
      <p:sp>
        <p:nvSpPr>
          <p:cNvPr name="TextBox 7" id="7"/>
          <p:cNvSpPr txBox="true"/>
          <p:nvPr/>
        </p:nvSpPr>
        <p:spPr>
          <a:xfrm rot="0">
            <a:off x="590636" y="6500829"/>
            <a:ext cx="3353753" cy="807085"/>
          </a:xfrm>
          <a:prstGeom prst="rect">
            <a:avLst/>
          </a:prstGeom>
        </p:spPr>
        <p:txBody>
          <a:bodyPr anchor="t" rtlCol="false" tIns="0" lIns="0" bIns="0" rIns="0">
            <a:spAutoFit/>
          </a:bodyPr>
          <a:lstStyle/>
          <a:p>
            <a:pPr algn="ctr" marL="993143" indent="-496571" lvl="1">
              <a:lnSpc>
                <a:spcPts val="6440"/>
              </a:lnSpc>
              <a:buFont typeface="Arial"/>
              <a:buChar char="•"/>
            </a:pPr>
            <a:r>
              <a:rPr lang="en-US" sz="4600">
                <a:solidFill>
                  <a:srgbClr val="FFFFFF"/>
                </a:solidFill>
                <a:latin typeface="Edo"/>
                <a:ea typeface="Edo"/>
                <a:cs typeface="Edo"/>
                <a:sym typeface="Edo"/>
              </a:rPr>
              <a:t>content </a:t>
            </a:r>
          </a:p>
        </p:txBody>
      </p:sp>
      <p:sp>
        <p:nvSpPr>
          <p:cNvPr name="TextBox 8" id="8"/>
          <p:cNvSpPr txBox="true"/>
          <p:nvPr/>
        </p:nvSpPr>
        <p:spPr>
          <a:xfrm rot="0">
            <a:off x="1736995" y="7349824"/>
            <a:ext cx="4094004" cy="424184"/>
          </a:xfrm>
          <a:prstGeom prst="rect">
            <a:avLst/>
          </a:prstGeom>
        </p:spPr>
        <p:txBody>
          <a:bodyPr anchor="t" rtlCol="false" tIns="0" lIns="0" bIns="0" rIns="0">
            <a:spAutoFit/>
          </a:bodyPr>
          <a:lstStyle/>
          <a:p>
            <a:pPr algn="ctr" marL="523521" indent="-261761" lvl="1">
              <a:lnSpc>
                <a:spcPts val="3394"/>
              </a:lnSpc>
              <a:buAutoNum type="arabicPeriod" startAt="1"/>
            </a:pPr>
            <a:r>
              <a:rPr lang="en-US" sz="2424">
                <a:solidFill>
                  <a:srgbClr val="FFFFFF"/>
                </a:solidFill>
                <a:latin typeface="Edo"/>
                <a:ea typeface="Edo"/>
                <a:cs typeface="Edo"/>
                <a:sym typeface="Edo"/>
              </a:rPr>
              <a:t>awareness content (25%)</a:t>
            </a:r>
          </a:p>
        </p:txBody>
      </p:sp>
      <p:sp>
        <p:nvSpPr>
          <p:cNvPr name="TextBox 9" id="9"/>
          <p:cNvSpPr txBox="true"/>
          <p:nvPr/>
        </p:nvSpPr>
        <p:spPr>
          <a:xfrm rot="0">
            <a:off x="1993907" y="7806394"/>
            <a:ext cx="3716020" cy="423929"/>
          </a:xfrm>
          <a:prstGeom prst="rect">
            <a:avLst/>
          </a:prstGeom>
        </p:spPr>
        <p:txBody>
          <a:bodyPr anchor="t" rtlCol="false" tIns="0" lIns="0" bIns="0" rIns="0">
            <a:spAutoFit/>
          </a:bodyPr>
          <a:lstStyle/>
          <a:p>
            <a:pPr algn="ctr">
              <a:lnSpc>
                <a:spcPts val="3408"/>
              </a:lnSpc>
            </a:pPr>
            <a:r>
              <a:rPr lang="en-US" sz="2434">
                <a:solidFill>
                  <a:srgbClr val="FFFFFF"/>
                </a:solidFill>
                <a:latin typeface="Edo"/>
                <a:ea typeface="Edo"/>
                <a:cs typeface="Edo"/>
                <a:sym typeface="Edo"/>
              </a:rPr>
              <a:t>2-engaging content (25%)</a:t>
            </a:r>
          </a:p>
        </p:txBody>
      </p:sp>
      <p:sp>
        <p:nvSpPr>
          <p:cNvPr name="TextBox 10" id="10"/>
          <p:cNvSpPr txBox="true"/>
          <p:nvPr/>
        </p:nvSpPr>
        <p:spPr>
          <a:xfrm rot="0">
            <a:off x="883054" y="8262708"/>
            <a:ext cx="6314314" cy="406965"/>
          </a:xfrm>
          <a:prstGeom prst="rect">
            <a:avLst/>
          </a:prstGeom>
        </p:spPr>
        <p:txBody>
          <a:bodyPr anchor="t" rtlCol="false" tIns="0" lIns="0" bIns="0" rIns="0">
            <a:spAutoFit/>
          </a:bodyPr>
          <a:lstStyle/>
          <a:p>
            <a:pPr algn="ctr">
              <a:lnSpc>
                <a:spcPts val="3293"/>
              </a:lnSpc>
            </a:pPr>
            <a:r>
              <a:rPr lang="en-US" sz="2352">
                <a:solidFill>
                  <a:srgbClr val="FFFFFF"/>
                </a:solidFill>
                <a:latin typeface="Edo"/>
                <a:ea typeface="Edo"/>
                <a:cs typeface="Edo"/>
                <a:sym typeface="Edo"/>
              </a:rPr>
              <a:t>3-promotional content (25%)</a:t>
            </a:r>
          </a:p>
        </p:txBody>
      </p:sp>
      <p:sp>
        <p:nvSpPr>
          <p:cNvPr name="TextBox 11" id="11"/>
          <p:cNvSpPr txBox="true"/>
          <p:nvPr/>
        </p:nvSpPr>
        <p:spPr>
          <a:xfrm rot="0">
            <a:off x="434609" y="8707774"/>
            <a:ext cx="9838602" cy="399313"/>
          </a:xfrm>
          <a:prstGeom prst="rect">
            <a:avLst/>
          </a:prstGeom>
        </p:spPr>
        <p:txBody>
          <a:bodyPr anchor="t" rtlCol="false" tIns="0" lIns="0" bIns="0" rIns="0">
            <a:spAutoFit/>
          </a:bodyPr>
          <a:lstStyle/>
          <a:p>
            <a:pPr algn="ctr">
              <a:lnSpc>
                <a:spcPts val="3190"/>
              </a:lnSpc>
            </a:pPr>
            <a:r>
              <a:rPr lang="en-US" sz="2279">
                <a:solidFill>
                  <a:srgbClr val="FFFFFF"/>
                </a:solidFill>
                <a:latin typeface="Edo"/>
                <a:ea typeface="Edo"/>
                <a:cs typeface="Edo"/>
                <a:sym typeface="Edo"/>
              </a:rPr>
              <a:t>4-educational + inspirational + testimonial (25%) </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42124" y="408077"/>
            <a:ext cx="14024767" cy="9630225"/>
            <a:chOff x="0" y="0"/>
            <a:chExt cx="4643117" cy="3188236"/>
          </a:xfrm>
        </p:grpSpPr>
        <p:sp>
          <p:nvSpPr>
            <p:cNvPr name="Freeform 3" id="3"/>
            <p:cNvSpPr/>
            <p:nvPr/>
          </p:nvSpPr>
          <p:spPr>
            <a:xfrm flipH="false" flipV="false" rot="0">
              <a:off x="0" y="0"/>
              <a:ext cx="4643117" cy="3188236"/>
            </a:xfrm>
            <a:custGeom>
              <a:avLst/>
              <a:gdLst/>
              <a:ahLst/>
              <a:cxnLst/>
              <a:rect r="r" b="b" t="t" l="l"/>
              <a:pathLst>
                <a:path h="3188236" w="4643117">
                  <a:moveTo>
                    <a:pt x="0" y="0"/>
                  </a:moveTo>
                  <a:lnTo>
                    <a:pt x="4643117" y="0"/>
                  </a:lnTo>
                  <a:lnTo>
                    <a:pt x="4643117" y="3188236"/>
                  </a:lnTo>
                  <a:lnTo>
                    <a:pt x="0" y="3188236"/>
                  </a:lnTo>
                  <a:close/>
                </a:path>
              </a:pathLst>
            </a:custGeom>
            <a:solidFill>
              <a:srgbClr val="000000"/>
            </a:solidFill>
          </p:spPr>
        </p:sp>
        <p:sp>
          <p:nvSpPr>
            <p:cNvPr name="TextBox 4" id="4"/>
            <p:cNvSpPr txBox="true"/>
            <p:nvPr/>
          </p:nvSpPr>
          <p:spPr>
            <a:xfrm>
              <a:off x="0" y="-47625"/>
              <a:ext cx="4643117" cy="3235861"/>
            </a:xfrm>
            <a:prstGeom prst="rect">
              <a:avLst/>
            </a:prstGeom>
          </p:spPr>
          <p:txBody>
            <a:bodyPr anchor="ctr" rtlCol="false" tIns="40413" lIns="40413" bIns="40413" rIns="40413"/>
            <a:lstStyle/>
            <a:p>
              <a:pPr algn="ctr">
                <a:lnSpc>
                  <a:spcPts val="2205"/>
                </a:lnSpc>
              </a:pPr>
            </a:p>
          </p:txBody>
        </p:sp>
      </p:grpSp>
      <p:sp>
        <p:nvSpPr>
          <p:cNvPr name="AutoShape 5" id="5"/>
          <p:cNvSpPr/>
          <p:nvPr/>
        </p:nvSpPr>
        <p:spPr>
          <a:xfrm rot="0">
            <a:off x="7998935" y="1356003"/>
            <a:ext cx="7561744" cy="634996"/>
          </a:xfrm>
          <a:prstGeom prst="rect">
            <a:avLst/>
          </a:prstGeom>
          <a:solidFill>
            <a:srgbClr val="EDE6DD"/>
          </a:solidFill>
        </p:spPr>
      </p:sp>
      <p:graphicFrame>
        <p:nvGraphicFramePr>
          <p:cNvPr name="Table 6" id="6"/>
          <p:cNvGraphicFramePr>
            <a:graphicFrameLocks noGrp="true"/>
          </p:cNvGraphicFramePr>
          <p:nvPr/>
        </p:nvGraphicFramePr>
        <p:xfrm>
          <a:off x="2680657" y="2418765"/>
          <a:ext cx="12880023" cy="7127626"/>
        </p:xfrm>
        <a:graphic>
          <a:graphicData uri="http://schemas.openxmlformats.org/drawingml/2006/table">
            <a:tbl>
              <a:tblPr/>
              <a:tblGrid>
                <a:gridCol w="1840003"/>
                <a:gridCol w="1840003"/>
                <a:gridCol w="1840003"/>
                <a:gridCol w="1840003"/>
                <a:gridCol w="1840003"/>
                <a:gridCol w="1840003"/>
                <a:gridCol w="1840003"/>
              </a:tblGrid>
              <a:tr h="1425525">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r>
              <a:tr h="1425525">
                <a:tc>
                  <a:txBody>
                    <a:bodyPr anchor="t" rtlCol="false"/>
                    <a:lstStyle/>
                    <a:p>
                      <a:pPr algn="ctr">
                        <a:lnSpc>
                          <a:spcPts val="197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r>
              <a:tr h="1425525">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r>
              <a:tr h="1425525">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r>
              <a:tr h="1425525">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253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c>
                  <a:txBody>
                    <a:bodyPr anchor="t" rtlCol="false"/>
                    <a:lstStyle/>
                    <a:p>
                      <a:pPr algn="ctr">
                        <a:lnSpc>
                          <a:spcPts val="1557"/>
                        </a:lnSpc>
                        <a:defRPr/>
                      </a:pPr>
                      <a:endParaRPr lang="en-US" sz="1100"/>
                    </a:p>
                  </a:txBody>
                  <a:tcPr marL="194412" marR="194412" marT="194412" marB="194412" anchor="ctr">
                    <a:lnL cmpd="sng" algn="ctr" cap="flat" w="0">
                      <a:solidFill>
                        <a:srgbClr val="EFE4DE"/>
                      </a:solidFill>
                      <a:prstDash val="solid"/>
                      <a:round/>
                      <a:headEnd type="none" w="med" len="med"/>
                      <a:tailEnd type="none" w="med" len="med"/>
                    </a:lnL>
                    <a:lnR cmpd="sng" algn="ctr" cap="flat" w="0">
                      <a:solidFill>
                        <a:srgbClr val="EFE4DE"/>
                      </a:solidFill>
                      <a:prstDash val="solid"/>
                      <a:round/>
                      <a:headEnd type="none" w="med" len="med"/>
                      <a:tailEnd type="none" w="med" len="med"/>
                    </a:lnR>
                    <a:lnT cmpd="sng" algn="ctr" cap="flat" w="0">
                      <a:solidFill>
                        <a:srgbClr val="EFE4DE"/>
                      </a:solidFill>
                      <a:prstDash val="solid"/>
                      <a:round/>
                      <a:headEnd type="none" w="med" len="med"/>
                      <a:tailEnd type="none" w="med" len="med"/>
                    </a:lnT>
                    <a:lnB cmpd="sng" algn="ctr" cap="flat" w="0">
                      <a:solidFill>
                        <a:srgbClr val="EFE4DE"/>
                      </a:solidFill>
                      <a:prstDash val="solid"/>
                      <a:round/>
                      <a:headEnd type="none" w="med" len="med"/>
                      <a:tailEnd type="none" w="med" len="med"/>
                    </a:lnB>
                    <a:solidFill>
                      <a:srgbClr val="EDE6DD">
                        <a:alpha val="80784"/>
                      </a:srgbClr>
                    </a:solidFill>
                  </a:tcPr>
                </a:tc>
              </a:tr>
            </a:tbl>
          </a:graphicData>
        </a:graphic>
      </p:graphicFrame>
      <p:grpSp>
        <p:nvGrpSpPr>
          <p:cNvPr name="Group 7" id="7"/>
          <p:cNvGrpSpPr/>
          <p:nvPr/>
        </p:nvGrpSpPr>
        <p:grpSpPr>
          <a:xfrm rot="0">
            <a:off x="7461748" y="3942728"/>
            <a:ext cx="275233" cy="2752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DB4A2B"/>
            </a:solidFill>
          </p:spPr>
        </p:sp>
        <p:sp>
          <p:nvSpPr>
            <p:cNvPr name="TextBox 9" id="9"/>
            <p:cNvSpPr txBox="true"/>
            <p:nvPr/>
          </p:nvSpPr>
          <p:spPr>
            <a:xfrm>
              <a:off x="127000" y="165100"/>
              <a:ext cx="558800" cy="520700"/>
            </a:xfrm>
            <a:prstGeom prst="rect">
              <a:avLst/>
            </a:prstGeom>
          </p:spPr>
          <p:txBody>
            <a:bodyPr anchor="ctr" rtlCol="false" tIns="69124" lIns="69124" bIns="69124" rIns="69124"/>
            <a:lstStyle/>
            <a:p>
              <a:pPr algn="ctr">
                <a:lnSpc>
                  <a:spcPts val="1733"/>
                </a:lnSpc>
              </a:pPr>
            </a:p>
          </p:txBody>
        </p:sp>
      </p:grpSp>
      <p:sp>
        <p:nvSpPr>
          <p:cNvPr name="TextBox 10" id="10"/>
          <p:cNvSpPr txBox="true"/>
          <p:nvPr/>
        </p:nvSpPr>
        <p:spPr>
          <a:xfrm rot="0">
            <a:off x="2742124" y="1503545"/>
            <a:ext cx="5020232" cy="746730"/>
          </a:xfrm>
          <a:prstGeom prst="rect">
            <a:avLst/>
          </a:prstGeom>
        </p:spPr>
        <p:txBody>
          <a:bodyPr anchor="t" rtlCol="false" tIns="0" lIns="0" bIns="0" rIns="0">
            <a:spAutoFit/>
          </a:bodyPr>
          <a:lstStyle/>
          <a:p>
            <a:pPr algn="just">
              <a:lnSpc>
                <a:spcPts val="5274"/>
              </a:lnSpc>
            </a:pPr>
            <a:r>
              <a:rPr lang="en-US" sz="6511" spc="599">
                <a:solidFill>
                  <a:srgbClr val="DB4A2B"/>
                </a:solidFill>
                <a:latin typeface="Extenda 60 Giga"/>
                <a:ea typeface="Extenda 60 Giga"/>
                <a:cs typeface="Extenda 60 Giga"/>
                <a:sym typeface="Extenda 60 Giga"/>
              </a:rPr>
              <a:t>CONTENT PLAN</a:t>
            </a:r>
          </a:p>
        </p:txBody>
      </p:sp>
      <p:sp>
        <p:nvSpPr>
          <p:cNvPr name="TextBox 11" id="11"/>
          <p:cNvSpPr txBox="true"/>
          <p:nvPr/>
        </p:nvSpPr>
        <p:spPr>
          <a:xfrm rot="0">
            <a:off x="8287313" y="1462242"/>
            <a:ext cx="1539462" cy="414354"/>
          </a:xfrm>
          <a:prstGeom prst="rect">
            <a:avLst/>
          </a:prstGeom>
        </p:spPr>
        <p:txBody>
          <a:bodyPr anchor="t" rtlCol="false" tIns="0" lIns="0" bIns="0" rIns="0">
            <a:spAutoFit/>
          </a:bodyPr>
          <a:lstStyle/>
          <a:p>
            <a:pPr algn="l">
              <a:lnSpc>
                <a:spcPts val="3285"/>
              </a:lnSpc>
              <a:spcBef>
                <a:spcPct val="0"/>
              </a:spcBef>
            </a:pPr>
            <a:r>
              <a:rPr lang="en-US" sz="2346" spc="389">
                <a:solidFill>
                  <a:srgbClr val="DB4A2B"/>
                </a:solidFill>
                <a:latin typeface="Bebas Neue"/>
                <a:ea typeface="Bebas Neue"/>
                <a:cs typeface="Bebas Neue"/>
                <a:sym typeface="Bebas Neue"/>
              </a:rPr>
              <a:t>MONTH:</a:t>
            </a:r>
          </a:p>
        </p:txBody>
      </p:sp>
      <p:sp>
        <p:nvSpPr>
          <p:cNvPr name="TextBox 12" id="12"/>
          <p:cNvSpPr txBox="true"/>
          <p:nvPr/>
        </p:nvSpPr>
        <p:spPr>
          <a:xfrm rot="0">
            <a:off x="2792055" y="981075"/>
            <a:ext cx="4395217" cy="381072"/>
          </a:xfrm>
          <a:prstGeom prst="rect">
            <a:avLst/>
          </a:prstGeom>
        </p:spPr>
        <p:txBody>
          <a:bodyPr anchor="t" rtlCol="false" tIns="0" lIns="0" bIns="0" rIns="0">
            <a:spAutoFit/>
          </a:bodyPr>
          <a:lstStyle/>
          <a:p>
            <a:pPr algn="l">
              <a:lnSpc>
                <a:spcPts val="3072"/>
              </a:lnSpc>
              <a:spcBef>
                <a:spcPct val="0"/>
              </a:spcBef>
            </a:pPr>
            <a:r>
              <a:rPr lang="en-US" sz="2194" spc="364">
                <a:solidFill>
                  <a:srgbClr val="DB4A2B"/>
                </a:solidFill>
                <a:latin typeface="Bebas Neue"/>
                <a:ea typeface="Bebas Neue"/>
                <a:cs typeface="Bebas Neue"/>
                <a:sym typeface="Bebas Neue"/>
              </a:rPr>
              <a:t>SOCIAL MEDIA</a:t>
            </a:r>
          </a:p>
        </p:txBody>
      </p:sp>
      <p:sp>
        <p:nvSpPr>
          <p:cNvPr name="TextBox 13" id="13"/>
          <p:cNvSpPr txBox="true"/>
          <p:nvPr/>
        </p:nvSpPr>
        <p:spPr>
          <a:xfrm rot="0">
            <a:off x="2831169" y="2528404"/>
            <a:ext cx="856988" cy="258790"/>
          </a:xfrm>
          <a:prstGeom prst="rect">
            <a:avLst/>
          </a:prstGeom>
        </p:spPr>
        <p:txBody>
          <a:bodyPr anchor="t" rtlCol="false" tIns="0" lIns="0" bIns="0" rIns="0">
            <a:spAutoFit/>
          </a:bodyPr>
          <a:lstStyle/>
          <a:p>
            <a:pPr algn="l">
              <a:lnSpc>
                <a:spcPts val="2123"/>
              </a:lnSpc>
              <a:spcBef>
                <a:spcPct val="0"/>
              </a:spcBef>
            </a:pPr>
            <a:r>
              <a:rPr lang="en-US" b="true" sz="1516" spc="251">
                <a:solidFill>
                  <a:srgbClr val="DB4A2B"/>
                </a:solidFill>
                <a:latin typeface="Bebas Neue Bold"/>
                <a:ea typeface="Bebas Neue Bold"/>
                <a:cs typeface="Bebas Neue Bold"/>
                <a:sym typeface="Bebas Neue Bold"/>
              </a:rPr>
              <a:t>WEEK 1</a:t>
            </a:r>
          </a:p>
        </p:txBody>
      </p:sp>
      <p:sp>
        <p:nvSpPr>
          <p:cNvPr name="TextBox 14" id="14"/>
          <p:cNvSpPr txBox="true"/>
          <p:nvPr/>
        </p:nvSpPr>
        <p:spPr>
          <a:xfrm rot="0">
            <a:off x="2859133" y="3957906"/>
            <a:ext cx="856988" cy="258790"/>
          </a:xfrm>
          <a:prstGeom prst="rect">
            <a:avLst/>
          </a:prstGeom>
        </p:spPr>
        <p:txBody>
          <a:bodyPr anchor="t" rtlCol="false" tIns="0" lIns="0" bIns="0" rIns="0">
            <a:spAutoFit/>
          </a:bodyPr>
          <a:lstStyle/>
          <a:p>
            <a:pPr algn="l">
              <a:lnSpc>
                <a:spcPts val="2123"/>
              </a:lnSpc>
              <a:spcBef>
                <a:spcPct val="0"/>
              </a:spcBef>
            </a:pPr>
            <a:r>
              <a:rPr lang="en-US" b="true" sz="1516" spc="251">
                <a:solidFill>
                  <a:srgbClr val="DB4A2B"/>
                </a:solidFill>
                <a:latin typeface="Bebas Neue Bold"/>
                <a:ea typeface="Bebas Neue Bold"/>
                <a:cs typeface="Bebas Neue Bold"/>
                <a:sym typeface="Bebas Neue Bold"/>
              </a:rPr>
              <a:t>WEEK 2</a:t>
            </a:r>
          </a:p>
        </p:txBody>
      </p:sp>
      <p:sp>
        <p:nvSpPr>
          <p:cNvPr name="TextBox 15" id="15"/>
          <p:cNvSpPr txBox="true"/>
          <p:nvPr/>
        </p:nvSpPr>
        <p:spPr>
          <a:xfrm rot="0">
            <a:off x="2831169" y="5387407"/>
            <a:ext cx="856988" cy="258790"/>
          </a:xfrm>
          <a:prstGeom prst="rect">
            <a:avLst/>
          </a:prstGeom>
        </p:spPr>
        <p:txBody>
          <a:bodyPr anchor="t" rtlCol="false" tIns="0" lIns="0" bIns="0" rIns="0">
            <a:spAutoFit/>
          </a:bodyPr>
          <a:lstStyle/>
          <a:p>
            <a:pPr algn="l">
              <a:lnSpc>
                <a:spcPts val="2123"/>
              </a:lnSpc>
              <a:spcBef>
                <a:spcPct val="0"/>
              </a:spcBef>
            </a:pPr>
            <a:r>
              <a:rPr lang="en-US" b="true" sz="1516" spc="251">
                <a:solidFill>
                  <a:srgbClr val="DB4A2B"/>
                </a:solidFill>
                <a:latin typeface="Bebas Neue Bold"/>
                <a:ea typeface="Bebas Neue Bold"/>
                <a:cs typeface="Bebas Neue Bold"/>
                <a:sym typeface="Bebas Neue Bold"/>
              </a:rPr>
              <a:t>WEEK 3</a:t>
            </a:r>
          </a:p>
        </p:txBody>
      </p:sp>
      <p:sp>
        <p:nvSpPr>
          <p:cNvPr name="TextBox 16" id="16"/>
          <p:cNvSpPr txBox="true"/>
          <p:nvPr/>
        </p:nvSpPr>
        <p:spPr>
          <a:xfrm rot="0">
            <a:off x="2831169" y="6816909"/>
            <a:ext cx="856988" cy="258790"/>
          </a:xfrm>
          <a:prstGeom prst="rect">
            <a:avLst/>
          </a:prstGeom>
        </p:spPr>
        <p:txBody>
          <a:bodyPr anchor="t" rtlCol="false" tIns="0" lIns="0" bIns="0" rIns="0">
            <a:spAutoFit/>
          </a:bodyPr>
          <a:lstStyle/>
          <a:p>
            <a:pPr algn="l">
              <a:lnSpc>
                <a:spcPts val="2123"/>
              </a:lnSpc>
              <a:spcBef>
                <a:spcPct val="0"/>
              </a:spcBef>
            </a:pPr>
            <a:r>
              <a:rPr lang="en-US" b="true" sz="1516" spc="251">
                <a:solidFill>
                  <a:srgbClr val="DB4A2B"/>
                </a:solidFill>
                <a:latin typeface="Bebas Neue Bold"/>
                <a:ea typeface="Bebas Neue Bold"/>
                <a:cs typeface="Bebas Neue Bold"/>
                <a:sym typeface="Bebas Neue Bold"/>
              </a:rPr>
              <a:t>WEEK 4</a:t>
            </a:r>
          </a:p>
        </p:txBody>
      </p:sp>
      <p:sp>
        <p:nvSpPr>
          <p:cNvPr name="TextBox 17" id="17"/>
          <p:cNvSpPr txBox="true"/>
          <p:nvPr/>
        </p:nvSpPr>
        <p:spPr>
          <a:xfrm rot="0">
            <a:off x="2831169" y="8246410"/>
            <a:ext cx="856988" cy="258790"/>
          </a:xfrm>
          <a:prstGeom prst="rect">
            <a:avLst/>
          </a:prstGeom>
        </p:spPr>
        <p:txBody>
          <a:bodyPr anchor="t" rtlCol="false" tIns="0" lIns="0" bIns="0" rIns="0">
            <a:spAutoFit/>
          </a:bodyPr>
          <a:lstStyle/>
          <a:p>
            <a:pPr algn="l">
              <a:lnSpc>
                <a:spcPts val="2123"/>
              </a:lnSpc>
              <a:spcBef>
                <a:spcPct val="0"/>
              </a:spcBef>
            </a:pPr>
            <a:r>
              <a:rPr lang="en-US" b="true" sz="1516" spc="251">
                <a:solidFill>
                  <a:srgbClr val="DB4A2B"/>
                </a:solidFill>
                <a:latin typeface="Bebas Neue Bold"/>
                <a:ea typeface="Bebas Neue Bold"/>
                <a:cs typeface="Bebas Neue Bold"/>
                <a:sym typeface="Bebas Neue Bold"/>
              </a:rPr>
              <a:t>WEEK 5</a:t>
            </a:r>
          </a:p>
        </p:txBody>
      </p:sp>
      <p:sp>
        <p:nvSpPr>
          <p:cNvPr name="TextBox 18" id="18"/>
          <p:cNvSpPr txBox="true"/>
          <p:nvPr/>
        </p:nvSpPr>
        <p:spPr>
          <a:xfrm rot="0">
            <a:off x="4122263"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01</a:t>
            </a:r>
          </a:p>
        </p:txBody>
      </p:sp>
      <p:sp>
        <p:nvSpPr>
          <p:cNvPr name="TextBox 19" id="19"/>
          <p:cNvSpPr txBox="true"/>
          <p:nvPr/>
        </p:nvSpPr>
        <p:spPr>
          <a:xfrm rot="0">
            <a:off x="5964799"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02</a:t>
            </a:r>
          </a:p>
        </p:txBody>
      </p:sp>
      <p:sp>
        <p:nvSpPr>
          <p:cNvPr name="TextBox 20" id="20"/>
          <p:cNvSpPr txBox="true"/>
          <p:nvPr/>
        </p:nvSpPr>
        <p:spPr>
          <a:xfrm rot="0">
            <a:off x="7807334"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03</a:t>
            </a:r>
          </a:p>
        </p:txBody>
      </p:sp>
      <p:sp>
        <p:nvSpPr>
          <p:cNvPr name="TextBox 21" id="21"/>
          <p:cNvSpPr txBox="true"/>
          <p:nvPr/>
        </p:nvSpPr>
        <p:spPr>
          <a:xfrm rot="0">
            <a:off x="9649870"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04</a:t>
            </a:r>
          </a:p>
        </p:txBody>
      </p:sp>
      <p:sp>
        <p:nvSpPr>
          <p:cNvPr name="TextBox 22" id="22"/>
          <p:cNvSpPr txBox="true"/>
          <p:nvPr/>
        </p:nvSpPr>
        <p:spPr>
          <a:xfrm rot="0">
            <a:off x="11492406"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05</a:t>
            </a:r>
          </a:p>
        </p:txBody>
      </p:sp>
      <p:sp>
        <p:nvSpPr>
          <p:cNvPr name="TextBox 23" id="23"/>
          <p:cNvSpPr txBox="true"/>
          <p:nvPr/>
        </p:nvSpPr>
        <p:spPr>
          <a:xfrm rot="0">
            <a:off x="13334942"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06</a:t>
            </a:r>
          </a:p>
        </p:txBody>
      </p:sp>
      <p:sp>
        <p:nvSpPr>
          <p:cNvPr name="TextBox 24" id="24"/>
          <p:cNvSpPr txBox="true"/>
          <p:nvPr/>
        </p:nvSpPr>
        <p:spPr>
          <a:xfrm rot="0">
            <a:off x="15162782" y="257973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07</a:t>
            </a:r>
          </a:p>
        </p:txBody>
      </p:sp>
      <p:sp>
        <p:nvSpPr>
          <p:cNvPr name="TextBox 25" id="25"/>
          <p:cNvSpPr txBox="true"/>
          <p:nvPr/>
        </p:nvSpPr>
        <p:spPr>
          <a:xfrm rot="0">
            <a:off x="4112466"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08</a:t>
            </a:r>
          </a:p>
        </p:txBody>
      </p:sp>
      <p:sp>
        <p:nvSpPr>
          <p:cNvPr name="TextBox 26" id="26"/>
          <p:cNvSpPr txBox="true"/>
          <p:nvPr/>
        </p:nvSpPr>
        <p:spPr>
          <a:xfrm rot="0">
            <a:off x="5955001"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09</a:t>
            </a:r>
          </a:p>
        </p:txBody>
      </p:sp>
      <p:sp>
        <p:nvSpPr>
          <p:cNvPr name="TextBox 27" id="27"/>
          <p:cNvSpPr txBox="true"/>
          <p:nvPr/>
        </p:nvSpPr>
        <p:spPr>
          <a:xfrm rot="0">
            <a:off x="7797537"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10</a:t>
            </a:r>
          </a:p>
        </p:txBody>
      </p:sp>
      <p:sp>
        <p:nvSpPr>
          <p:cNvPr name="TextBox 28" id="28"/>
          <p:cNvSpPr txBox="true"/>
          <p:nvPr/>
        </p:nvSpPr>
        <p:spPr>
          <a:xfrm rot="0">
            <a:off x="9640073"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11</a:t>
            </a:r>
          </a:p>
        </p:txBody>
      </p:sp>
      <p:sp>
        <p:nvSpPr>
          <p:cNvPr name="TextBox 29" id="29"/>
          <p:cNvSpPr txBox="true"/>
          <p:nvPr/>
        </p:nvSpPr>
        <p:spPr>
          <a:xfrm rot="0">
            <a:off x="11482609"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12</a:t>
            </a:r>
          </a:p>
        </p:txBody>
      </p:sp>
      <p:sp>
        <p:nvSpPr>
          <p:cNvPr name="TextBox 30" id="30"/>
          <p:cNvSpPr txBox="true"/>
          <p:nvPr/>
        </p:nvSpPr>
        <p:spPr>
          <a:xfrm rot="0">
            <a:off x="13325145"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13</a:t>
            </a:r>
          </a:p>
        </p:txBody>
      </p:sp>
      <p:sp>
        <p:nvSpPr>
          <p:cNvPr name="TextBox 31" id="31"/>
          <p:cNvSpPr txBox="true"/>
          <p:nvPr/>
        </p:nvSpPr>
        <p:spPr>
          <a:xfrm rot="0">
            <a:off x="15167681" y="3969662"/>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14</a:t>
            </a:r>
          </a:p>
        </p:txBody>
      </p:sp>
      <p:sp>
        <p:nvSpPr>
          <p:cNvPr name="TextBox 32" id="32"/>
          <p:cNvSpPr txBox="true"/>
          <p:nvPr/>
        </p:nvSpPr>
        <p:spPr>
          <a:xfrm rot="0">
            <a:off x="4117364"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15</a:t>
            </a:r>
          </a:p>
        </p:txBody>
      </p:sp>
      <p:sp>
        <p:nvSpPr>
          <p:cNvPr name="TextBox 33" id="33"/>
          <p:cNvSpPr txBox="true"/>
          <p:nvPr/>
        </p:nvSpPr>
        <p:spPr>
          <a:xfrm rot="0">
            <a:off x="5959900"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16</a:t>
            </a:r>
          </a:p>
        </p:txBody>
      </p:sp>
      <p:sp>
        <p:nvSpPr>
          <p:cNvPr name="TextBox 34" id="34"/>
          <p:cNvSpPr txBox="true"/>
          <p:nvPr/>
        </p:nvSpPr>
        <p:spPr>
          <a:xfrm rot="0">
            <a:off x="7802436"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17</a:t>
            </a:r>
          </a:p>
        </p:txBody>
      </p:sp>
      <p:sp>
        <p:nvSpPr>
          <p:cNvPr name="TextBox 35" id="35"/>
          <p:cNvSpPr txBox="true"/>
          <p:nvPr/>
        </p:nvSpPr>
        <p:spPr>
          <a:xfrm rot="0">
            <a:off x="9644972"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18</a:t>
            </a:r>
          </a:p>
        </p:txBody>
      </p:sp>
      <p:sp>
        <p:nvSpPr>
          <p:cNvPr name="TextBox 36" id="36"/>
          <p:cNvSpPr txBox="true"/>
          <p:nvPr/>
        </p:nvSpPr>
        <p:spPr>
          <a:xfrm rot="0">
            <a:off x="11487507"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19</a:t>
            </a:r>
          </a:p>
        </p:txBody>
      </p:sp>
      <p:sp>
        <p:nvSpPr>
          <p:cNvPr name="TextBox 37" id="37"/>
          <p:cNvSpPr txBox="true"/>
          <p:nvPr/>
        </p:nvSpPr>
        <p:spPr>
          <a:xfrm rot="0">
            <a:off x="13330043"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20</a:t>
            </a:r>
          </a:p>
        </p:txBody>
      </p:sp>
      <p:sp>
        <p:nvSpPr>
          <p:cNvPr name="TextBox 38" id="38"/>
          <p:cNvSpPr txBox="true"/>
          <p:nvPr/>
        </p:nvSpPr>
        <p:spPr>
          <a:xfrm rot="0">
            <a:off x="15172579" y="5463607"/>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21</a:t>
            </a:r>
          </a:p>
        </p:txBody>
      </p:sp>
      <p:sp>
        <p:nvSpPr>
          <p:cNvPr name="TextBox 39" id="39"/>
          <p:cNvSpPr txBox="true"/>
          <p:nvPr/>
        </p:nvSpPr>
        <p:spPr>
          <a:xfrm rot="0">
            <a:off x="4107567"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22</a:t>
            </a:r>
          </a:p>
        </p:txBody>
      </p:sp>
      <p:sp>
        <p:nvSpPr>
          <p:cNvPr name="TextBox 40" id="40"/>
          <p:cNvSpPr txBox="true"/>
          <p:nvPr/>
        </p:nvSpPr>
        <p:spPr>
          <a:xfrm rot="0">
            <a:off x="5950103"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23</a:t>
            </a:r>
          </a:p>
        </p:txBody>
      </p:sp>
      <p:sp>
        <p:nvSpPr>
          <p:cNvPr name="TextBox 41" id="41"/>
          <p:cNvSpPr txBox="true"/>
          <p:nvPr/>
        </p:nvSpPr>
        <p:spPr>
          <a:xfrm rot="0">
            <a:off x="7792639"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24</a:t>
            </a:r>
          </a:p>
        </p:txBody>
      </p:sp>
      <p:sp>
        <p:nvSpPr>
          <p:cNvPr name="TextBox 42" id="42"/>
          <p:cNvSpPr txBox="true"/>
          <p:nvPr/>
        </p:nvSpPr>
        <p:spPr>
          <a:xfrm rot="0">
            <a:off x="9635174"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25</a:t>
            </a:r>
          </a:p>
        </p:txBody>
      </p:sp>
      <p:sp>
        <p:nvSpPr>
          <p:cNvPr name="TextBox 43" id="43"/>
          <p:cNvSpPr txBox="true"/>
          <p:nvPr/>
        </p:nvSpPr>
        <p:spPr>
          <a:xfrm rot="0">
            <a:off x="11477710"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26</a:t>
            </a:r>
          </a:p>
        </p:txBody>
      </p:sp>
      <p:sp>
        <p:nvSpPr>
          <p:cNvPr name="TextBox 44" id="44"/>
          <p:cNvSpPr txBox="true"/>
          <p:nvPr/>
        </p:nvSpPr>
        <p:spPr>
          <a:xfrm rot="0">
            <a:off x="13320246"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27</a:t>
            </a:r>
          </a:p>
        </p:txBody>
      </p:sp>
      <p:sp>
        <p:nvSpPr>
          <p:cNvPr name="TextBox 45" id="45"/>
          <p:cNvSpPr txBox="true"/>
          <p:nvPr/>
        </p:nvSpPr>
        <p:spPr>
          <a:xfrm rot="0">
            <a:off x="15162782" y="6853539"/>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28</a:t>
            </a:r>
          </a:p>
        </p:txBody>
      </p:sp>
      <p:sp>
        <p:nvSpPr>
          <p:cNvPr name="TextBox 46" id="46"/>
          <p:cNvSpPr txBox="true"/>
          <p:nvPr/>
        </p:nvSpPr>
        <p:spPr>
          <a:xfrm rot="0">
            <a:off x="4117364" y="832261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29</a:t>
            </a:r>
          </a:p>
        </p:txBody>
      </p:sp>
      <p:sp>
        <p:nvSpPr>
          <p:cNvPr name="TextBox 47" id="47"/>
          <p:cNvSpPr txBox="true"/>
          <p:nvPr/>
        </p:nvSpPr>
        <p:spPr>
          <a:xfrm rot="0">
            <a:off x="5959900" y="832261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30</a:t>
            </a:r>
          </a:p>
        </p:txBody>
      </p:sp>
      <p:sp>
        <p:nvSpPr>
          <p:cNvPr name="TextBox 48" id="48"/>
          <p:cNvSpPr txBox="true"/>
          <p:nvPr/>
        </p:nvSpPr>
        <p:spPr>
          <a:xfrm rot="0">
            <a:off x="7802436" y="8322610"/>
            <a:ext cx="383202" cy="239434"/>
          </a:xfrm>
          <a:prstGeom prst="rect">
            <a:avLst/>
          </a:prstGeom>
        </p:spPr>
        <p:txBody>
          <a:bodyPr anchor="t" rtlCol="false" tIns="0" lIns="0" bIns="0" rIns="0">
            <a:spAutoFit/>
          </a:bodyPr>
          <a:lstStyle/>
          <a:p>
            <a:pPr algn="ctr">
              <a:lnSpc>
                <a:spcPts val="1733"/>
              </a:lnSpc>
            </a:pPr>
            <a:r>
              <a:rPr lang="en-US" sz="1905" spc="175">
                <a:solidFill>
                  <a:srgbClr val="DB4A2B"/>
                </a:solidFill>
                <a:latin typeface="Extenda 60 Giga"/>
                <a:ea typeface="Extenda 60 Giga"/>
                <a:cs typeface="Extenda 60 Giga"/>
                <a:sym typeface="Extenda 60 Giga"/>
              </a:rPr>
              <a:t>31</a:t>
            </a:r>
          </a:p>
        </p:txBody>
      </p:sp>
      <p:sp>
        <p:nvSpPr>
          <p:cNvPr name="TextBox 49" id="49"/>
          <p:cNvSpPr txBox="true"/>
          <p:nvPr/>
        </p:nvSpPr>
        <p:spPr>
          <a:xfrm rot="0">
            <a:off x="2931749" y="4382576"/>
            <a:ext cx="1377216" cy="620712"/>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awareness video</a:t>
            </a:r>
          </a:p>
        </p:txBody>
      </p:sp>
      <p:sp>
        <p:nvSpPr>
          <p:cNvPr name="TextBox 50" id="50"/>
          <p:cNvSpPr txBox="true"/>
          <p:nvPr/>
        </p:nvSpPr>
        <p:spPr>
          <a:xfrm rot="0">
            <a:off x="2794552" y="8697602"/>
            <a:ext cx="1401438" cy="620712"/>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 Testimonial post</a:t>
            </a:r>
          </a:p>
        </p:txBody>
      </p:sp>
      <p:sp>
        <p:nvSpPr>
          <p:cNvPr name="TextBox 51" id="51"/>
          <p:cNvSpPr txBox="true"/>
          <p:nvPr/>
        </p:nvSpPr>
        <p:spPr>
          <a:xfrm rot="0">
            <a:off x="12040507" y="4415409"/>
            <a:ext cx="1662942" cy="306387"/>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inspirational</a:t>
            </a:r>
          </a:p>
        </p:txBody>
      </p:sp>
      <p:sp>
        <p:nvSpPr>
          <p:cNvPr name="TextBox 52" id="52"/>
          <p:cNvSpPr txBox="true"/>
          <p:nvPr/>
        </p:nvSpPr>
        <p:spPr>
          <a:xfrm rot="0">
            <a:off x="8358553" y="2871891"/>
            <a:ext cx="1291317" cy="656522"/>
          </a:xfrm>
          <a:prstGeom prst="rect">
            <a:avLst/>
          </a:prstGeom>
        </p:spPr>
        <p:txBody>
          <a:bodyPr anchor="t" rtlCol="false" tIns="0" lIns="0" bIns="0" rIns="0">
            <a:spAutoFit/>
          </a:bodyPr>
          <a:lstStyle/>
          <a:p>
            <a:pPr algn="ctr">
              <a:lnSpc>
                <a:spcPts val="2663"/>
              </a:lnSpc>
            </a:pPr>
            <a:r>
              <a:rPr lang="en-US" sz="1902" b="true">
                <a:solidFill>
                  <a:srgbClr val="DB4A2B"/>
                </a:solidFill>
                <a:latin typeface="DM Sans Bold"/>
                <a:ea typeface="DM Sans Bold"/>
                <a:cs typeface="DM Sans Bold"/>
                <a:sym typeface="DM Sans Bold"/>
              </a:rPr>
              <a:t>awareness video (AD)</a:t>
            </a:r>
          </a:p>
        </p:txBody>
      </p:sp>
      <p:sp>
        <p:nvSpPr>
          <p:cNvPr name="TextBox 53" id="53"/>
          <p:cNvSpPr txBox="true"/>
          <p:nvPr/>
        </p:nvSpPr>
        <p:spPr>
          <a:xfrm rot="0">
            <a:off x="6499824" y="8523944"/>
            <a:ext cx="1374896" cy="620712"/>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promotional</a:t>
            </a:r>
          </a:p>
          <a:p>
            <a:pPr algn="ctr">
              <a:lnSpc>
                <a:spcPts val="2537"/>
              </a:lnSpc>
            </a:pPr>
          </a:p>
        </p:txBody>
      </p:sp>
      <p:sp>
        <p:nvSpPr>
          <p:cNvPr name="TextBox 54" id="54"/>
          <p:cNvSpPr txBox="true"/>
          <p:nvPr/>
        </p:nvSpPr>
        <p:spPr>
          <a:xfrm rot="0">
            <a:off x="4801089" y="7262246"/>
            <a:ext cx="1261940" cy="306387"/>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Promotioal</a:t>
            </a:r>
          </a:p>
        </p:txBody>
      </p:sp>
      <p:sp>
        <p:nvSpPr>
          <p:cNvPr name="TextBox 55" id="55"/>
          <p:cNvSpPr txBox="true"/>
          <p:nvPr/>
        </p:nvSpPr>
        <p:spPr>
          <a:xfrm rot="0">
            <a:off x="12244018" y="5769716"/>
            <a:ext cx="1305743" cy="620712"/>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awareness post</a:t>
            </a:r>
          </a:p>
        </p:txBody>
      </p:sp>
      <p:sp>
        <p:nvSpPr>
          <p:cNvPr name="TextBox 56" id="56"/>
          <p:cNvSpPr txBox="true"/>
          <p:nvPr/>
        </p:nvSpPr>
        <p:spPr>
          <a:xfrm rot="0">
            <a:off x="12047780" y="7291810"/>
            <a:ext cx="1351968" cy="306387"/>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Engaging </a:t>
            </a:r>
          </a:p>
        </p:txBody>
      </p:sp>
      <p:sp>
        <p:nvSpPr>
          <p:cNvPr name="TextBox 57" id="57"/>
          <p:cNvSpPr txBox="true"/>
          <p:nvPr/>
        </p:nvSpPr>
        <p:spPr>
          <a:xfrm rot="0">
            <a:off x="8358553" y="7262246"/>
            <a:ext cx="1393050" cy="306387"/>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Engaging</a:t>
            </a:r>
          </a:p>
        </p:txBody>
      </p:sp>
      <p:sp>
        <p:nvSpPr>
          <p:cNvPr name="TextBox 58" id="58"/>
          <p:cNvSpPr txBox="true"/>
          <p:nvPr/>
        </p:nvSpPr>
        <p:spPr>
          <a:xfrm rot="0">
            <a:off x="12187972" y="1035780"/>
            <a:ext cx="3505582" cy="281188"/>
          </a:xfrm>
          <a:prstGeom prst="rect">
            <a:avLst/>
          </a:prstGeom>
        </p:spPr>
        <p:txBody>
          <a:bodyPr anchor="t" rtlCol="false" tIns="0" lIns="0" bIns="0" rIns="0">
            <a:spAutoFit/>
          </a:bodyPr>
          <a:lstStyle/>
          <a:p>
            <a:pPr algn="ctr">
              <a:lnSpc>
                <a:spcPts val="2317"/>
              </a:lnSpc>
              <a:spcBef>
                <a:spcPct val="0"/>
              </a:spcBef>
            </a:pPr>
            <a:r>
              <a:rPr lang="en-US" sz="1655" spc="152">
                <a:solidFill>
                  <a:srgbClr val="DB4A2B"/>
                </a:solidFill>
                <a:latin typeface="Bebas Neue"/>
                <a:ea typeface="Bebas Neue"/>
                <a:cs typeface="Bebas Neue"/>
                <a:sym typeface="Bebas Neue"/>
              </a:rPr>
              <a:t>A 31-Day Content Plan for skate zone</a:t>
            </a:r>
          </a:p>
        </p:txBody>
      </p:sp>
      <p:sp>
        <p:nvSpPr>
          <p:cNvPr name="TextBox 59" id="59"/>
          <p:cNvSpPr txBox="true"/>
          <p:nvPr/>
        </p:nvSpPr>
        <p:spPr>
          <a:xfrm rot="0">
            <a:off x="9450429" y="1491104"/>
            <a:ext cx="1367162" cy="326694"/>
          </a:xfrm>
          <a:prstGeom prst="rect">
            <a:avLst/>
          </a:prstGeom>
        </p:spPr>
        <p:txBody>
          <a:bodyPr anchor="t" rtlCol="false" tIns="0" lIns="0" bIns="0" rIns="0">
            <a:spAutoFit/>
          </a:bodyPr>
          <a:lstStyle/>
          <a:p>
            <a:pPr algn="ctr">
              <a:lnSpc>
                <a:spcPts val="2667"/>
              </a:lnSpc>
              <a:spcBef>
                <a:spcPct val="0"/>
              </a:spcBef>
            </a:pPr>
            <a:r>
              <a:rPr lang="en-US" sz="1905" spc="175">
                <a:solidFill>
                  <a:srgbClr val="DB4A2B"/>
                </a:solidFill>
                <a:latin typeface="Fraunces"/>
                <a:ea typeface="Fraunces"/>
                <a:cs typeface="Fraunces"/>
                <a:sym typeface="Fraunces"/>
              </a:rPr>
              <a:t>OCTOBER</a:t>
            </a:r>
          </a:p>
        </p:txBody>
      </p:sp>
      <p:sp>
        <p:nvSpPr>
          <p:cNvPr name="TextBox 60" id="60"/>
          <p:cNvSpPr txBox="true"/>
          <p:nvPr/>
        </p:nvSpPr>
        <p:spPr>
          <a:xfrm rot="0">
            <a:off x="6529708" y="4208463"/>
            <a:ext cx="1459430" cy="935037"/>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  Educational  post</a:t>
            </a:r>
          </a:p>
          <a:p>
            <a:pPr algn="ctr">
              <a:lnSpc>
                <a:spcPts val="2537"/>
              </a:lnSpc>
            </a:pPr>
          </a:p>
        </p:txBody>
      </p:sp>
      <p:sp>
        <p:nvSpPr>
          <p:cNvPr name="TextBox 61" id="61"/>
          <p:cNvSpPr txBox="true"/>
          <p:nvPr/>
        </p:nvSpPr>
        <p:spPr>
          <a:xfrm rot="0">
            <a:off x="8492567" y="5810335"/>
            <a:ext cx="1348904" cy="322897"/>
          </a:xfrm>
          <a:prstGeom prst="rect">
            <a:avLst/>
          </a:prstGeom>
        </p:spPr>
        <p:txBody>
          <a:bodyPr anchor="t" rtlCol="false" tIns="0" lIns="0" bIns="0" rIns="0">
            <a:spAutoFit/>
          </a:bodyPr>
          <a:lstStyle/>
          <a:p>
            <a:pPr algn="ctr">
              <a:lnSpc>
                <a:spcPts val="2677"/>
              </a:lnSpc>
            </a:pPr>
            <a:r>
              <a:rPr lang="en-US" sz="1912" b="true">
                <a:solidFill>
                  <a:srgbClr val="DB4A2B"/>
                </a:solidFill>
                <a:latin typeface="DM Sans Bold"/>
                <a:ea typeface="DM Sans Bold"/>
                <a:cs typeface="DM Sans Bold"/>
                <a:sym typeface="DM Sans Bold"/>
              </a:rPr>
              <a:t>Promotioal</a:t>
            </a:r>
          </a:p>
        </p:txBody>
      </p:sp>
      <p:sp>
        <p:nvSpPr>
          <p:cNvPr name="TextBox 62" id="62"/>
          <p:cNvSpPr txBox="true"/>
          <p:nvPr/>
        </p:nvSpPr>
        <p:spPr>
          <a:xfrm rot="0">
            <a:off x="2931749" y="5826073"/>
            <a:ext cx="1261940" cy="620712"/>
          </a:xfrm>
          <a:prstGeom prst="rect">
            <a:avLst/>
          </a:prstGeom>
        </p:spPr>
        <p:txBody>
          <a:bodyPr anchor="t" rtlCol="false" tIns="0" lIns="0" bIns="0" rIns="0">
            <a:spAutoFit/>
          </a:bodyPr>
          <a:lstStyle/>
          <a:p>
            <a:pPr algn="ctr">
              <a:lnSpc>
                <a:spcPts val="2537"/>
              </a:lnSpc>
            </a:pPr>
            <a:r>
              <a:rPr lang="en-US" sz="1812" b="true">
                <a:solidFill>
                  <a:srgbClr val="DB4A2B"/>
                </a:solidFill>
                <a:latin typeface="DM Sans Bold"/>
                <a:ea typeface="DM Sans Bold"/>
                <a:cs typeface="DM Sans Bold"/>
                <a:sym typeface="DM Sans Bold"/>
              </a:rPr>
              <a:t>Engaging post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48673" y="5916499"/>
            <a:ext cx="2259924" cy="1195705"/>
            <a:chOff x="0" y="0"/>
            <a:chExt cx="595206" cy="314918"/>
          </a:xfrm>
        </p:grpSpPr>
        <p:sp>
          <p:nvSpPr>
            <p:cNvPr name="Freeform 3" id="3"/>
            <p:cNvSpPr/>
            <p:nvPr/>
          </p:nvSpPr>
          <p:spPr>
            <a:xfrm flipH="false" flipV="false" rot="0">
              <a:off x="0" y="0"/>
              <a:ext cx="595206" cy="314918"/>
            </a:xfrm>
            <a:custGeom>
              <a:avLst/>
              <a:gdLst/>
              <a:ahLst/>
              <a:cxnLst/>
              <a:rect r="r" b="b" t="t" l="l"/>
              <a:pathLst>
                <a:path h="314918" w="595206">
                  <a:moveTo>
                    <a:pt x="0" y="0"/>
                  </a:moveTo>
                  <a:lnTo>
                    <a:pt x="595206" y="0"/>
                  </a:lnTo>
                  <a:lnTo>
                    <a:pt x="595206" y="314918"/>
                  </a:lnTo>
                  <a:lnTo>
                    <a:pt x="0" y="314918"/>
                  </a:lnTo>
                  <a:close/>
                </a:path>
              </a:pathLst>
            </a:custGeom>
            <a:solidFill>
              <a:srgbClr val="EA4802"/>
            </a:solidFill>
          </p:spPr>
        </p:sp>
        <p:sp>
          <p:nvSpPr>
            <p:cNvPr name="TextBox 4" id="4"/>
            <p:cNvSpPr txBox="true"/>
            <p:nvPr/>
          </p:nvSpPr>
          <p:spPr>
            <a:xfrm>
              <a:off x="0" y="-9525"/>
              <a:ext cx="595206" cy="324443"/>
            </a:xfrm>
            <a:prstGeom prst="rect">
              <a:avLst/>
            </a:prstGeom>
          </p:spPr>
          <p:txBody>
            <a:bodyPr anchor="ctr" rtlCol="false" tIns="254000" lIns="254000" bIns="254000" rIns="254000"/>
            <a:lstStyle/>
            <a:p>
              <a:pPr algn="l">
                <a:lnSpc>
                  <a:spcPts val="2039"/>
                </a:lnSpc>
              </a:pPr>
              <a:r>
                <a:rPr lang="en-US" sz="1699" spc="50">
                  <a:solidFill>
                    <a:srgbClr val="FFFFFF"/>
                  </a:solidFill>
                  <a:latin typeface="Aileron"/>
                  <a:ea typeface="Aileron"/>
                  <a:cs typeface="Aileron"/>
                  <a:sym typeface="Aileron"/>
                </a:rPr>
                <a:t> Create interactive and shareable content.</a:t>
              </a:r>
            </a:p>
          </p:txBody>
        </p:sp>
      </p:grpSp>
      <p:grpSp>
        <p:nvGrpSpPr>
          <p:cNvPr name="Group 5" id="5"/>
          <p:cNvGrpSpPr/>
          <p:nvPr/>
        </p:nvGrpSpPr>
        <p:grpSpPr>
          <a:xfrm rot="0">
            <a:off x="11348673" y="7463381"/>
            <a:ext cx="4034098" cy="2417437"/>
            <a:chOff x="0" y="0"/>
            <a:chExt cx="1062479" cy="636691"/>
          </a:xfrm>
        </p:grpSpPr>
        <p:sp>
          <p:nvSpPr>
            <p:cNvPr name="Freeform 6" id="6"/>
            <p:cNvSpPr/>
            <p:nvPr/>
          </p:nvSpPr>
          <p:spPr>
            <a:xfrm flipH="false" flipV="false" rot="0">
              <a:off x="0" y="0"/>
              <a:ext cx="1062479" cy="636691"/>
            </a:xfrm>
            <a:custGeom>
              <a:avLst/>
              <a:gdLst/>
              <a:ahLst/>
              <a:cxnLst/>
              <a:rect r="r" b="b" t="t" l="l"/>
              <a:pathLst>
                <a:path h="636691" w="1062479">
                  <a:moveTo>
                    <a:pt x="0" y="0"/>
                  </a:moveTo>
                  <a:lnTo>
                    <a:pt x="1062479" y="0"/>
                  </a:lnTo>
                  <a:lnTo>
                    <a:pt x="1062479" y="636691"/>
                  </a:lnTo>
                  <a:lnTo>
                    <a:pt x="0" y="636691"/>
                  </a:lnTo>
                  <a:close/>
                </a:path>
              </a:pathLst>
            </a:custGeom>
            <a:solidFill>
              <a:srgbClr val="EA4802"/>
            </a:solidFill>
          </p:spPr>
        </p:sp>
        <p:sp>
          <p:nvSpPr>
            <p:cNvPr name="TextBox 7" id="7"/>
            <p:cNvSpPr txBox="true"/>
            <p:nvPr/>
          </p:nvSpPr>
          <p:spPr>
            <a:xfrm>
              <a:off x="0" y="-9525"/>
              <a:ext cx="1062479" cy="646216"/>
            </a:xfrm>
            <a:prstGeom prst="rect">
              <a:avLst/>
            </a:prstGeom>
          </p:spPr>
          <p:txBody>
            <a:bodyPr anchor="ctr" rtlCol="false" tIns="254000" lIns="254000" bIns="254000" rIns="254000"/>
            <a:lstStyle/>
            <a:p>
              <a:pPr algn="r">
                <a:lnSpc>
                  <a:spcPts val="1800"/>
                </a:lnSpc>
              </a:pPr>
            </a:p>
          </p:txBody>
        </p:sp>
      </p:grpSp>
      <p:sp>
        <p:nvSpPr>
          <p:cNvPr name="AutoShape 8" id="8"/>
          <p:cNvSpPr/>
          <p:nvPr/>
        </p:nvSpPr>
        <p:spPr>
          <a:xfrm flipV="true">
            <a:off x="9785627" y="5511731"/>
            <a:ext cx="5815" cy="408845"/>
          </a:xfrm>
          <a:prstGeom prst="line">
            <a:avLst/>
          </a:prstGeom>
          <a:ln cap="flat" w="28575">
            <a:solidFill>
              <a:srgbClr val="EA4802"/>
            </a:solidFill>
            <a:prstDash val="solid"/>
            <a:headEnd type="none" len="sm" w="sm"/>
            <a:tailEnd type="none" len="sm" w="sm"/>
          </a:ln>
        </p:spPr>
      </p:sp>
      <p:sp>
        <p:nvSpPr>
          <p:cNvPr name="AutoShape 9" id="9"/>
          <p:cNvSpPr/>
          <p:nvPr/>
        </p:nvSpPr>
        <p:spPr>
          <a:xfrm flipH="true" flipV="true">
            <a:off x="12478636" y="5671943"/>
            <a:ext cx="0" cy="244556"/>
          </a:xfrm>
          <a:prstGeom prst="line">
            <a:avLst/>
          </a:prstGeom>
          <a:ln cap="flat" w="28575">
            <a:solidFill>
              <a:srgbClr val="EA4802"/>
            </a:solidFill>
            <a:prstDash val="solid"/>
            <a:headEnd type="none" len="sm" w="sm"/>
            <a:tailEnd type="none" len="sm" w="sm"/>
          </a:ln>
        </p:spPr>
      </p:sp>
      <p:grpSp>
        <p:nvGrpSpPr>
          <p:cNvPr name="Group 10" id="10"/>
          <p:cNvGrpSpPr/>
          <p:nvPr/>
        </p:nvGrpSpPr>
        <p:grpSpPr>
          <a:xfrm rot="0">
            <a:off x="8881669" y="2252131"/>
            <a:ext cx="4486168" cy="1103630"/>
            <a:chOff x="0" y="0"/>
            <a:chExt cx="1181542" cy="290668"/>
          </a:xfrm>
        </p:grpSpPr>
        <p:sp>
          <p:nvSpPr>
            <p:cNvPr name="Freeform 11" id="11"/>
            <p:cNvSpPr/>
            <p:nvPr/>
          </p:nvSpPr>
          <p:spPr>
            <a:xfrm flipH="false" flipV="false" rot="0">
              <a:off x="0" y="0"/>
              <a:ext cx="1181542" cy="290668"/>
            </a:xfrm>
            <a:custGeom>
              <a:avLst/>
              <a:gdLst/>
              <a:ahLst/>
              <a:cxnLst/>
              <a:rect r="r" b="b" t="t" l="l"/>
              <a:pathLst>
                <a:path h="290668" w="1181542">
                  <a:moveTo>
                    <a:pt x="0" y="0"/>
                  </a:moveTo>
                  <a:lnTo>
                    <a:pt x="1181542" y="0"/>
                  </a:lnTo>
                  <a:lnTo>
                    <a:pt x="1181542" y="290668"/>
                  </a:lnTo>
                  <a:lnTo>
                    <a:pt x="0" y="290668"/>
                  </a:lnTo>
                  <a:close/>
                </a:path>
              </a:pathLst>
            </a:custGeom>
            <a:solidFill>
              <a:srgbClr val="EA4802"/>
            </a:solidFill>
          </p:spPr>
        </p:sp>
        <p:sp>
          <p:nvSpPr>
            <p:cNvPr name="TextBox 12" id="12"/>
            <p:cNvSpPr txBox="true"/>
            <p:nvPr/>
          </p:nvSpPr>
          <p:spPr>
            <a:xfrm>
              <a:off x="0" y="0"/>
              <a:ext cx="1181542" cy="290668"/>
            </a:xfrm>
            <a:prstGeom prst="rect">
              <a:avLst/>
            </a:prstGeom>
          </p:spPr>
          <p:txBody>
            <a:bodyPr anchor="ctr" rtlCol="false" tIns="254000" lIns="254000" bIns="254000" rIns="254000"/>
            <a:lstStyle/>
            <a:p>
              <a:pPr algn="l">
                <a:lnSpc>
                  <a:spcPts val="2639"/>
                </a:lnSpc>
              </a:pPr>
              <a:r>
                <a:rPr lang="en-US" b="true" sz="2199" i="true" spc="109">
                  <a:solidFill>
                    <a:srgbClr val="FFFFFF"/>
                  </a:solidFill>
                  <a:latin typeface="Aileron Bold Italics"/>
                  <a:ea typeface="Aileron Bold Italics"/>
                  <a:cs typeface="Aileron Bold Italics"/>
                  <a:sym typeface="Aileron Bold Italics"/>
                </a:rPr>
                <a:t>improve Brand visibility and  Community Engagement</a:t>
              </a:r>
            </a:p>
          </p:txBody>
        </p:sp>
      </p:grpSp>
      <p:sp>
        <p:nvSpPr>
          <p:cNvPr name="AutoShape 13" id="13"/>
          <p:cNvSpPr/>
          <p:nvPr/>
        </p:nvSpPr>
        <p:spPr>
          <a:xfrm flipV="true">
            <a:off x="10997454" y="3272883"/>
            <a:ext cx="0" cy="720218"/>
          </a:xfrm>
          <a:prstGeom prst="line">
            <a:avLst/>
          </a:prstGeom>
          <a:ln cap="flat" w="28575">
            <a:solidFill>
              <a:srgbClr val="EA4802"/>
            </a:solidFill>
            <a:prstDash val="solid"/>
            <a:headEnd type="none" len="sm" w="sm"/>
            <a:tailEnd type="none" len="sm" w="sm"/>
          </a:ln>
        </p:spPr>
      </p:sp>
      <p:sp>
        <p:nvSpPr>
          <p:cNvPr name="AutoShape 14" id="14"/>
          <p:cNvSpPr/>
          <p:nvPr/>
        </p:nvSpPr>
        <p:spPr>
          <a:xfrm flipH="true">
            <a:off x="9786964" y="4048485"/>
            <a:ext cx="2978233" cy="0"/>
          </a:xfrm>
          <a:prstGeom prst="line">
            <a:avLst/>
          </a:prstGeom>
          <a:ln cap="flat" w="28575">
            <a:solidFill>
              <a:srgbClr val="EA4802"/>
            </a:solidFill>
            <a:prstDash val="solid"/>
            <a:headEnd type="none" len="sm" w="sm"/>
            <a:tailEnd type="none" len="sm" w="sm"/>
          </a:ln>
        </p:spPr>
      </p:sp>
      <p:sp>
        <p:nvSpPr>
          <p:cNvPr name="AutoShape 15" id="15"/>
          <p:cNvSpPr/>
          <p:nvPr/>
        </p:nvSpPr>
        <p:spPr>
          <a:xfrm flipV="true">
            <a:off x="9786964" y="4048485"/>
            <a:ext cx="0" cy="371580"/>
          </a:xfrm>
          <a:prstGeom prst="line">
            <a:avLst/>
          </a:prstGeom>
          <a:ln cap="flat" w="28575">
            <a:solidFill>
              <a:srgbClr val="EA4802"/>
            </a:solidFill>
            <a:prstDash val="solid"/>
            <a:headEnd type="none" len="sm" w="sm"/>
            <a:tailEnd type="none" len="sm" w="sm"/>
          </a:ln>
        </p:spPr>
      </p:sp>
      <p:sp>
        <p:nvSpPr>
          <p:cNvPr name="AutoShape 16" id="16"/>
          <p:cNvSpPr/>
          <p:nvPr/>
        </p:nvSpPr>
        <p:spPr>
          <a:xfrm flipV="true">
            <a:off x="7334174" y="4131033"/>
            <a:ext cx="0" cy="371580"/>
          </a:xfrm>
          <a:prstGeom prst="line">
            <a:avLst/>
          </a:prstGeom>
          <a:ln cap="flat" w="9525">
            <a:solidFill>
              <a:srgbClr val="EA4802"/>
            </a:solidFill>
            <a:prstDash val="solid"/>
            <a:headEnd type="none" len="sm" w="sm"/>
            <a:tailEnd type="none" len="sm" w="sm"/>
          </a:ln>
        </p:spPr>
      </p:sp>
      <p:grpSp>
        <p:nvGrpSpPr>
          <p:cNvPr name="Group 17" id="17"/>
          <p:cNvGrpSpPr/>
          <p:nvPr/>
        </p:nvGrpSpPr>
        <p:grpSpPr>
          <a:xfrm rot="0">
            <a:off x="11325782" y="4297803"/>
            <a:ext cx="2305708" cy="1374140"/>
            <a:chOff x="0" y="0"/>
            <a:chExt cx="607265" cy="361913"/>
          </a:xfrm>
        </p:grpSpPr>
        <p:sp>
          <p:nvSpPr>
            <p:cNvPr name="Freeform 18" id="18"/>
            <p:cNvSpPr/>
            <p:nvPr/>
          </p:nvSpPr>
          <p:spPr>
            <a:xfrm flipH="false" flipV="false" rot="0">
              <a:off x="0" y="0"/>
              <a:ext cx="607265" cy="361913"/>
            </a:xfrm>
            <a:custGeom>
              <a:avLst/>
              <a:gdLst/>
              <a:ahLst/>
              <a:cxnLst/>
              <a:rect r="r" b="b" t="t" l="l"/>
              <a:pathLst>
                <a:path h="361913" w="607265">
                  <a:moveTo>
                    <a:pt x="0" y="0"/>
                  </a:moveTo>
                  <a:lnTo>
                    <a:pt x="607265" y="0"/>
                  </a:lnTo>
                  <a:lnTo>
                    <a:pt x="607265" y="361913"/>
                  </a:lnTo>
                  <a:lnTo>
                    <a:pt x="0" y="361913"/>
                  </a:lnTo>
                  <a:close/>
                </a:path>
              </a:pathLst>
            </a:custGeom>
            <a:solidFill>
              <a:srgbClr val="EA4802"/>
            </a:solidFill>
          </p:spPr>
        </p:sp>
        <p:sp>
          <p:nvSpPr>
            <p:cNvPr name="TextBox 19" id="19"/>
            <p:cNvSpPr txBox="true"/>
            <p:nvPr/>
          </p:nvSpPr>
          <p:spPr>
            <a:xfrm>
              <a:off x="0" y="-9525"/>
              <a:ext cx="607265" cy="371438"/>
            </a:xfrm>
            <a:prstGeom prst="rect">
              <a:avLst/>
            </a:prstGeom>
          </p:spPr>
          <p:txBody>
            <a:bodyPr anchor="ctr" rtlCol="false" tIns="254000" lIns="254000" bIns="254000" rIns="254000"/>
            <a:lstStyle/>
            <a:p>
              <a:pPr algn="l">
                <a:lnSpc>
                  <a:spcPts val="1919"/>
                </a:lnSpc>
              </a:pPr>
              <a:r>
                <a:rPr lang="en-US" sz="1599" spc="47">
                  <a:solidFill>
                    <a:srgbClr val="FFFFFF"/>
                  </a:solidFill>
                  <a:latin typeface="Aileron"/>
                  <a:ea typeface="Aileron"/>
                  <a:cs typeface="Aileron"/>
                  <a:sym typeface="Aileron"/>
                </a:rPr>
                <a:t> Increase engagement rate on social media posts by 15%.</a:t>
              </a:r>
            </a:p>
          </p:txBody>
        </p:sp>
      </p:grpSp>
      <p:grpSp>
        <p:nvGrpSpPr>
          <p:cNvPr name="Group 20" id="20"/>
          <p:cNvGrpSpPr/>
          <p:nvPr/>
        </p:nvGrpSpPr>
        <p:grpSpPr>
          <a:xfrm rot="0">
            <a:off x="8580952" y="4458165"/>
            <a:ext cx="2420980" cy="1053566"/>
            <a:chOff x="0" y="0"/>
            <a:chExt cx="637624" cy="277482"/>
          </a:xfrm>
        </p:grpSpPr>
        <p:sp>
          <p:nvSpPr>
            <p:cNvPr name="Freeform 21" id="21"/>
            <p:cNvSpPr/>
            <p:nvPr/>
          </p:nvSpPr>
          <p:spPr>
            <a:xfrm flipH="false" flipV="false" rot="0">
              <a:off x="0" y="0"/>
              <a:ext cx="637624" cy="277482"/>
            </a:xfrm>
            <a:custGeom>
              <a:avLst/>
              <a:gdLst/>
              <a:ahLst/>
              <a:cxnLst/>
              <a:rect r="r" b="b" t="t" l="l"/>
              <a:pathLst>
                <a:path h="277482" w="637624">
                  <a:moveTo>
                    <a:pt x="0" y="0"/>
                  </a:moveTo>
                  <a:lnTo>
                    <a:pt x="637624" y="0"/>
                  </a:lnTo>
                  <a:lnTo>
                    <a:pt x="637624" y="277482"/>
                  </a:lnTo>
                  <a:lnTo>
                    <a:pt x="0" y="277482"/>
                  </a:lnTo>
                  <a:close/>
                </a:path>
              </a:pathLst>
            </a:custGeom>
            <a:solidFill>
              <a:srgbClr val="EA4802"/>
            </a:solidFill>
          </p:spPr>
        </p:sp>
        <p:sp>
          <p:nvSpPr>
            <p:cNvPr name="TextBox 22" id="22"/>
            <p:cNvSpPr txBox="true"/>
            <p:nvPr/>
          </p:nvSpPr>
          <p:spPr>
            <a:xfrm>
              <a:off x="0" y="0"/>
              <a:ext cx="637624" cy="277482"/>
            </a:xfrm>
            <a:prstGeom prst="rect">
              <a:avLst/>
            </a:prstGeom>
          </p:spPr>
          <p:txBody>
            <a:bodyPr anchor="ctr" rtlCol="false" tIns="254000" lIns="254000" bIns="254000" rIns="254000"/>
            <a:lstStyle/>
            <a:p>
              <a:pPr algn="l">
                <a:lnSpc>
                  <a:spcPts val="2159"/>
                </a:lnSpc>
              </a:pPr>
              <a:r>
                <a:rPr lang="en-US" sz="1799" spc="53">
                  <a:solidFill>
                    <a:srgbClr val="FFFFFF"/>
                  </a:solidFill>
                  <a:latin typeface="Aileron"/>
                  <a:ea typeface="Aileron"/>
                  <a:cs typeface="Aileron"/>
                  <a:sym typeface="Aileron"/>
                </a:rPr>
                <a:t>Improve brand visibility</a:t>
              </a:r>
            </a:p>
          </p:txBody>
        </p:sp>
      </p:grpSp>
      <p:grpSp>
        <p:nvGrpSpPr>
          <p:cNvPr name="Group 23" id="23"/>
          <p:cNvGrpSpPr/>
          <p:nvPr/>
        </p:nvGrpSpPr>
        <p:grpSpPr>
          <a:xfrm rot="0">
            <a:off x="5616970" y="2116910"/>
            <a:ext cx="2959505" cy="1483845"/>
            <a:chOff x="0" y="0"/>
            <a:chExt cx="810558" cy="406400"/>
          </a:xfrm>
        </p:grpSpPr>
        <p:sp>
          <p:nvSpPr>
            <p:cNvPr name="Freeform 24" id="24"/>
            <p:cNvSpPr/>
            <p:nvPr/>
          </p:nvSpPr>
          <p:spPr>
            <a:xfrm flipH="false" flipV="false" rot="0">
              <a:off x="0" y="0"/>
              <a:ext cx="810558" cy="406400"/>
            </a:xfrm>
            <a:custGeom>
              <a:avLst/>
              <a:gdLst/>
              <a:ahLst/>
              <a:cxnLst/>
              <a:rect r="r" b="b" t="t" l="l"/>
              <a:pathLst>
                <a:path h="406400" w="810558">
                  <a:moveTo>
                    <a:pt x="607358" y="0"/>
                  </a:moveTo>
                  <a:lnTo>
                    <a:pt x="0" y="0"/>
                  </a:lnTo>
                  <a:lnTo>
                    <a:pt x="0" y="406400"/>
                  </a:lnTo>
                  <a:lnTo>
                    <a:pt x="607358" y="406400"/>
                  </a:lnTo>
                  <a:lnTo>
                    <a:pt x="810558" y="203200"/>
                  </a:lnTo>
                  <a:lnTo>
                    <a:pt x="607358" y="0"/>
                  </a:lnTo>
                  <a:close/>
                </a:path>
              </a:pathLst>
            </a:custGeom>
            <a:solidFill>
              <a:srgbClr val="EA4802"/>
            </a:solidFill>
          </p:spPr>
        </p:sp>
        <p:sp>
          <p:nvSpPr>
            <p:cNvPr name="TextBox 25" id="25"/>
            <p:cNvSpPr txBox="true"/>
            <p:nvPr/>
          </p:nvSpPr>
          <p:spPr>
            <a:xfrm>
              <a:off x="0" y="-19050"/>
              <a:ext cx="696258" cy="425450"/>
            </a:xfrm>
            <a:prstGeom prst="rect">
              <a:avLst/>
            </a:prstGeom>
          </p:spPr>
          <p:txBody>
            <a:bodyPr anchor="ctr" rtlCol="false" tIns="50800" lIns="50800" bIns="50800" rIns="50800"/>
            <a:lstStyle/>
            <a:p>
              <a:pPr algn="ctr">
                <a:lnSpc>
                  <a:spcPts val="3359"/>
                </a:lnSpc>
              </a:pPr>
              <a:r>
                <a:rPr lang="en-US" sz="2799" spc="83">
                  <a:solidFill>
                    <a:srgbClr val="FFFFFF"/>
                  </a:solidFill>
                  <a:latin typeface="Edo"/>
                  <a:ea typeface="Edo"/>
                  <a:cs typeface="Edo"/>
                  <a:sym typeface="Edo"/>
                </a:rPr>
                <a:t>goals</a:t>
              </a:r>
            </a:p>
          </p:txBody>
        </p:sp>
      </p:grpSp>
      <p:grpSp>
        <p:nvGrpSpPr>
          <p:cNvPr name="Group 26" id="26"/>
          <p:cNvGrpSpPr/>
          <p:nvPr/>
        </p:nvGrpSpPr>
        <p:grpSpPr>
          <a:xfrm rot="0">
            <a:off x="5616970" y="4165164"/>
            <a:ext cx="2378480" cy="1234279"/>
            <a:chOff x="0" y="0"/>
            <a:chExt cx="783141" cy="406400"/>
          </a:xfrm>
        </p:grpSpPr>
        <p:sp>
          <p:nvSpPr>
            <p:cNvPr name="Freeform 27" id="27"/>
            <p:cNvSpPr/>
            <p:nvPr/>
          </p:nvSpPr>
          <p:spPr>
            <a:xfrm flipH="false" flipV="false" rot="0">
              <a:off x="0" y="0"/>
              <a:ext cx="783141" cy="406400"/>
            </a:xfrm>
            <a:custGeom>
              <a:avLst/>
              <a:gdLst/>
              <a:ahLst/>
              <a:cxnLst/>
              <a:rect r="r" b="b" t="t" l="l"/>
              <a:pathLst>
                <a:path h="406400" w="783141">
                  <a:moveTo>
                    <a:pt x="579941" y="0"/>
                  </a:moveTo>
                  <a:lnTo>
                    <a:pt x="0" y="0"/>
                  </a:lnTo>
                  <a:lnTo>
                    <a:pt x="0" y="406400"/>
                  </a:lnTo>
                  <a:lnTo>
                    <a:pt x="579941" y="406400"/>
                  </a:lnTo>
                  <a:lnTo>
                    <a:pt x="783141" y="203200"/>
                  </a:lnTo>
                  <a:lnTo>
                    <a:pt x="579941" y="0"/>
                  </a:lnTo>
                  <a:close/>
                </a:path>
              </a:pathLst>
            </a:custGeom>
            <a:solidFill>
              <a:srgbClr val="EA4802"/>
            </a:solidFill>
          </p:spPr>
        </p:sp>
        <p:sp>
          <p:nvSpPr>
            <p:cNvPr name="TextBox 28" id="28"/>
            <p:cNvSpPr txBox="true"/>
            <p:nvPr/>
          </p:nvSpPr>
          <p:spPr>
            <a:xfrm>
              <a:off x="0" y="-19050"/>
              <a:ext cx="668841" cy="425450"/>
            </a:xfrm>
            <a:prstGeom prst="rect">
              <a:avLst/>
            </a:prstGeom>
          </p:spPr>
          <p:txBody>
            <a:bodyPr anchor="ctr" rtlCol="false" tIns="50800" lIns="50800" bIns="50800" rIns="50800"/>
            <a:lstStyle/>
            <a:p>
              <a:pPr algn="ctr">
                <a:lnSpc>
                  <a:spcPts val="3119"/>
                </a:lnSpc>
              </a:pPr>
              <a:r>
                <a:rPr lang="en-US" sz="2599" spc="77">
                  <a:solidFill>
                    <a:srgbClr val="F4F8FF"/>
                  </a:solidFill>
                  <a:latin typeface="Edo"/>
                  <a:ea typeface="Edo"/>
                  <a:cs typeface="Edo"/>
                  <a:sym typeface="Edo"/>
                </a:rPr>
                <a:t>objectives</a:t>
              </a:r>
            </a:p>
          </p:txBody>
        </p:sp>
      </p:grpSp>
      <p:sp>
        <p:nvSpPr>
          <p:cNvPr name="AutoShape 29" id="29"/>
          <p:cNvSpPr/>
          <p:nvPr/>
        </p:nvSpPr>
        <p:spPr>
          <a:xfrm flipV="true">
            <a:off x="12765197" y="4053248"/>
            <a:ext cx="0" cy="514778"/>
          </a:xfrm>
          <a:prstGeom prst="line">
            <a:avLst/>
          </a:prstGeom>
          <a:ln cap="flat" w="28575">
            <a:solidFill>
              <a:srgbClr val="EA4802"/>
            </a:solidFill>
            <a:prstDash val="solid"/>
            <a:headEnd type="none" len="sm" w="sm"/>
            <a:tailEnd type="none" len="sm" w="sm"/>
          </a:ln>
        </p:spPr>
      </p:sp>
      <p:grpSp>
        <p:nvGrpSpPr>
          <p:cNvPr name="Group 30" id="30"/>
          <p:cNvGrpSpPr/>
          <p:nvPr/>
        </p:nvGrpSpPr>
        <p:grpSpPr>
          <a:xfrm rot="0">
            <a:off x="5616970" y="5938717"/>
            <a:ext cx="1815167" cy="870212"/>
            <a:chOff x="0" y="0"/>
            <a:chExt cx="847706" cy="406400"/>
          </a:xfrm>
        </p:grpSpPr>
        <p:sp>
          <p:nvSpPr>
            <p:cNvPr name="Freeform 31" id="31"/>
            <p:cNvSpPr/>
            <p:nvPr/>
          </p:nvSpPr>
          <p:spPr>
            <a:xfrm flipH="false" flipV="false" rot="0">
              <a:off x="0" y="0"/>
              <a:ext cx="847706" cy="406400"/>
            </a:xfrm>
            <a:custGeom>
              <a:avLst/>
              <a:gdLst/>
              <a:ahLst/>
              <a:cxnLst/>
              <a:rect r="r" b="b" t="t" l="l"/>
              <a:pathLst>
                <a:path h="406400" w="847706">
                  <a:moveTo>
                    <a:pt x="644506" y="0"/>
                  </a:moveTo>
                  <a:lnTo>
                    <a:pt x="0" y="0"/>
                  </a:lnTo>
                  <a:lnTo>
                    <a:pt x="0" y="406400"/>
                  </a:lnTo>
                  <a:lnTo>
                    <a:pt x="644506" y="406400"/>
                  </a:lnTo>
                  <a:lnTo>
                    <a:pt x="847706" y="203200"/>
                  </a:lnTo>
                  <a:lnTo>
                    <a:pt x="644506" y="0"/>
                  </a:lnTo>
                  <a:close/>
                </a:path>
              </a:pathLst>
            </a:custGeom>
            <a:solidFill>
              <a:srgbClr val="EA4802"/>
            </a:solidFill>
          </p:spPr>
        </p:sp>
        <p:sp>
          <p:nvSpPr>
            <p:cNvPr name="TextBox 32" id="32"/>
            <p:cNvSpPr txBox="true"/>
            <p:nvPr/>
          </p:nvSpPr>
          <p:spPr>
            <a:xfrm>
              <a:off x="0" y="-19050"/>
              <a:ext cx="733406" cy="425450"/>
            </a:xfrm>
            <a:prstGeom prst="rect">
              <a:avLst/>
            </a:prstGeom>
          </p:spPr>
          <p:txBody>
            <a:bodyPr anchor="ctr" rtlCol="false" tIns="50800" lIns="50800" bIns="50800" rIns="50800"/>
            <a:lstStyle/>
            <a:p>
              <a:pPr algn="ctr">
                <a:lnSpc>
                  <a:spcPts val="3239"/>
                </a:lnSpc>
              </a:pPr>
              <a:r>
                <a:rPr lang="en-US" sz="2699" spc="80">
                  <a:solidFill>
                    <a:srgbClr val="F4F8FF"/>
                  </a:solidFill>
                  <a:latin typeface="Edo"/>
                  <a:ea typeface="Edo"/>
                  <a:cs typeface="Edo"/>
                  <a:sym typeface="Edo"/>
                </a:rPr>
                <a:t>strategy</a:t>
              </a:r>
            </a:p>
          </p:txBody>
        </p:sp>
      </p:grpSp>
      <p:grpSp>
        <p:nvGrpSpPr>
          <p:cNvPr name="Group 33" id="33"/>
          <p:cNvGrpSpPr/>
          <p:nvPr/>
        </p:nvGrpSpPr>
        <p:grpSpPr>
          <a:xfrm rot="0">
            <a:off x="5616970" y="7364667"/>
            <a:ext cx="1189240" cy="776101"/>
            <a:chOff x="0" y="0"/>
            <a:chExt cx="812800" cy="530436"/>
          </a:xfrm>
        </p:grpSpPr>
        <p:sp>
          <p:nvSpPr>
            <p:cNvPr name="Freeform 34" id="34"/>
            <p:cNvSpPr/>
            <p:nvPr/>
          </p:nvSpPr>
          <p:spPr>
            <a:xfrm flipH="false" flipV="false" rot="0">
              <a:off x="0" y="0"/>
              <a:ext cx="812800" cy="530436"/>
            </a:xfrm>
            <a:custGeom>
              <a:avLst/>
              <a:gdLst/>
              <a:ahLst/>
              <a:cxnLst/>
              <a:rect r="r" b="b" t="t" l="l"/>
              <a:pathLst>
                <a:path h="530436" w="812800">
                  <a:moveTo>
                    <a:pt x="609600" y="0"/>
                  </a:moveTo>
                  <a:lnTo>
                    <a:pt x="0" y="0"/>
                  </a:lnTo>
                  <a:lnTo>
                    <a:pt x="0" y="530436"/>
                  </a:lnTo>
                  <a:lnTo>
                    <a:pt x="609600" y="530436"/>
                  </a:lnTo>
                  <a:lnTo>
                    <a:pt x="812800" y="265218"/>
                  </a:lnTo>
                  <a:lnTo>
                    <a:pt x="609600" y="0"/>
                  </a:lnTo>
                  <a:close/>
                </a:path>
              </a:pathLst>
            </a:custGeom>
            <a:solidFill>
              <a:srgbClr val="EA4802"/>
            </a:solidFill>
          </p:spPr>
        </p:sp>
        <p:sp>
          <p:nvSpPr>
            <p:cNvPr name="TextBox 35" id="35"/>
            <p:cNvSpPr txBox="true"/>
            <p:nvPr/>
          </p:nvSpPr>
          <p:spPr>
            <a:xfrm>
              <a:off x="0" y="-19050"/>
              <a:ext cx="698500" cy="549486"/>
            </a:xfrm>
            <a:prstGeom prst="rect">
              <a:avLst/>
            </a:prstGeom>
          </p:spPr>
          <p:txBody>
            <a:bodyPr anchor="ctr" rtlCol="false" tIns="50800" lIns="50800" bIns="50800" rIns="50800"/>
            <a:lstStyle/>
            <a:p>
              <a:pPr algn="ctr">
                <a:lnSpc>
                  <a:spcPts val="2639"/>
                </a:lnSpc>
              </a:pPr>
              <a:r>
                <a:rPr lang="en-US" sz="2199" spc="65">
                  <a:solidFill>
                    <a:srgbClr val="F4F8FF"/>
                  </a:solidFill>
                  <a:latin typeface="Edo"/>
                  <a:ea typeface="Edo"/>
                  <a:cs typeface="Edo"/>
                  <a:sym typeface="Edo"/>
                </a:rPr>
                <a:t>action plan </a:t>
              </a:r>
            </a:p>
          </p:txBody>
        </p:sp>
      </p:grpSp>
      <p:grpSp>
        <p:nvGrpSpPr>
          <p:cNvPr name="Group 36" id="36"/>
          <p:cNvGrpSpPr/>
          <p:nvPr/>
        </p:nvGrpSpPr>
        <p:grpSpPr>
          <a:xfrm rot="0">
            <a:off x="8326531" y="7461154"/>
            <a:ext cx="2675400" cy="2417437"/>
            <a:chOff x="0" y="0"/>
            <a:chExt cx="704632" cy="636691"/>
          </a:xfrm>
        </p:grpSpPr>
        <p:sp>
          <p:nvSpPr>
            <p:cNvPr name="Freeform 37" id="37"/>
            <p:cNvSpPr/>
            <p:nvPr/>
          </p:nvSpPr>
          <p:spPr>
            <a:xfrm flipH="false" flipV="false" rot="0">
              <a:off x="0" y="0"/>
              <a:ext cx="704632" cy="636691"/>
            </a:xfrm>
            <a:custGeom>
              <a:avLst/>
              <a:gdLst/>
              <a:ahLst/>
              <a:cxnLst/>
              <a:rect r="r" b="b" t="t" l="l"/>
              <a:pathLst>
                <a:path h="636691" w="704632">
                  <a:moveTo>
                    <a:pt x="0" y="0"/>
                  </a:moveTo>
                  <a:lnTo>
                    <a:pt x="704632" y="0"/>
                  </a:lnTo>
                  <a:lnTo>
                    <a:pt x="704632" y="636691"/>
                  </a:lnTo>
                  <a:lnTo>
                    <a:pt x="0" y="636691"/>
                  </a:lnTo>
                  <a:close/>
                </a:path>
              </a:pathLst>
            </a:custGeom>
            <a:solidFill>
              <a:srgbClr val="EA4802"/>
            </a:solidFill>
          </p:spPr>
        </p:sp>
        <p:sp>
          <p:nvSpPr>
            <p:cNvPr name="TextBox 38" id="38"/>
            <p:cNvSpPr txBox="true"/>
            <p:nvPr/>
          </p:nvSpPr>
          <p:spPr>
            <a:xfrm>
              <a:off x="0" y="0"/>
              <a:ext cx="704632" cy="636691"/>
            </a:xfrm>
            <a:prstGeom prst="rect">
              <a:avLst/>
            </a:prstGeom>
          </p:spPr>
          <p:txBody>
            <a:bodyPr anchor="ctr" rtlCol="false" tIns="254000" lIns="254000" bIns="254000" rIns="254000"/>
            <a:lstStyle/>
            <a:p>
              <a:pPr algn="l" marL="474976" indent="-237488" lvl="1">
                <a:lnSpc>
                  <a:spcPts val="2639"/>
                </a:lnSpc>
                <a:buFont typeface="Arial"/>
                <a:buChar char="•"/>
              </a:pPr>
              <a:r>
                <a:rPr lang="en-US" sz="2199" spc="65">
                  <a:solidFill>
                    <a:srgbClr val="FFFFFF"/>
                  </a:solidFill>
                  <a:latin typeface="Aileron"/>
                  <a:ea typeface="Aileron"/>
                  <a:cs typeface="Aileron"/>
                  <a:sym typeface="Aileron"/>
                </a:rPr>
                <a:t>design Logo </a:t>
              </a:r>
            </a:p>
            <a:p>
              <a:pPr algn="l" marL="474976" indent="-237488" lvl="1">
                <a:lnSpc>
                  <a:spcPts val="2639"/>
                </a:lnSpc>
                <a:buFont typeface="Arial"/>
                <a:buChar char="•"/>
              </a:pPr>
              <a:r>
                <a:rPr lang="en-US" sz="2199" spc="65">
                  <a:solidFill>
                    <a:srgbClr val="FFFFFF"/>
                  </a:solidFill>
                  <a:latin typeface="Aileron"/>
                  <a:ea typeface="Aileron"/>
                  <a:cs typeface="Aileron"/>
                  <a:sym typeface="Aileron"/>
                </a:rPr>
                <a:t>Consistency Across Platforms and posts</a:t>
              </a:r>
            </a:p>
          </p:txBody>
        </p:sp>
      </p:grpSp>
      <p:grpSp>
        <p:nvGrpSpPr>
          <p:cNvPr name="Group 39" id="39"/>
          <p:cNvGrpSpPr/>
          <p:nvPr/>
        </p:nvGrpSpPr>
        <p:grpSpPr>
          <a:xfrm rot="0">
            <a:off x="8575137" y="5859616"/>
            <a:ext cx="2420980" cy="1226820"/>
            <a:chOff x="0" y="0"/>
            <a:chExt cx="637624" cy="323113"/>
          </a:xfrm>
        </p:grpSpPr>
        <p:sp>
          <p:nvSpPr>
            <p:cNvPr name="Freeform 40" id="40"/>
            <p:cNvSpPr/>
            <p:nvPr/>
          </p:nvSpPr>
          <p:spPr>
            <a:xfrm flipH="false" flipV="false" rot="0">
              <a:off x="0" y="0"/>
              <a:ext cx="637624" cy="323113"/>
            </a:xfrm>
            <a:custGeom>
              <a:avLst/>
              <a:gdLst/>
              <a:ahLst/>
              <a:cxnLst/>
              <a:rect r="r" b="b" t="t" l="l"/>
              <a:pathLst>
                <a:path h="323113" w="637624">
                  <a:moveTo>
                    <a:pt x="0" y="0"/>
                  </a:moveTo>
                  <a:lnTo>
                    <a:pt x="637624" y="0"/>
                  </a:lnTo>
                  <a:lnTo>
                    <a:pt x="637624" y="323113"/>
                  </a:lnTo>
                  <a:lnTo>
                    <a:pt x="0" y="323113"/>
                  </a:lnTo>
                  <a:close/>
                </a:path>
              </a:pathLst>
            </a:custGeom>
            <a:solidFill>
              <a:srgbClr val="EA4802"/>
            </a:solidFill>
          </p:spPr>
        </p:sp>
        <p:sp>
          <p:nvSpPr>
            <p:cNvPr name="TextBox 41" id="41"/>
            <p:cNvSpPr txBox="true"/>
            <p:nvPr/>
          </p:nvSpPr>
          <p:spPr>
            <a:xfrm>
              <a:off x="0" y="0"/>
              <a:ext cx="637624" cy="323113"/>
            </a:xfrm>
            <a:prstGeom prst="rect">
              <a:avLst/>
            </a:prstGeom>
          </p:spPr>
          <p:txBody>
            <a:bodyPr anchor="ctr" rtlCol="false" tIns="254000" lIns="254000" bIns="254000" rIns="254000"/>
            <a:lstStyle/>
            <a:p>
              <a:pPr algn="l">
                <a:lnSpc>
                  <a:spcPts val="2159"/>
                </a:lnSpc>
              </a:pPr>
              <a:r>
                <a:rPr lang="en-US" sz="1799" spc="53">
                  <a:solidFill>
                    <a:srgbClr val="FFFFFF"/>
                  </a:solidFill>
                  <a:latin typeface="Aileron"/>
                  <a:ea typeface="Aileron"/>
                  <a:cs typeface="Aileron"/>
                  <a:sym typeface="Aileron"/>
                </a:rPr>
                <a:t>Optimize visual elements (logos, covers)</a:t>
              </a:r>
            </a:p>
          </p:txBody>
        </p:sp>
      </p:grpSp>
      <p:sp>
        <p:nvSpPr>
          <p:cNvPr name="TextBox 42" id="42"/>
          <p:cNvSpPr txBox="true"/>
          <p:nvPr/>
        </p:nvSpPr>
        <p:spPr>
          <a:xfrm rot="0">
            <a:off x="11660448" y="7453856"/>
            <a:ext cx="3722324" cy="2009775"/>
          </a:xfrm>
          <a:prstGeom prst="rect">
            <a:avLst/>
          </a:prstGeom>
        </p:spPr>
        <p:txBody>
          <a:bodyPr anchor="t" rtlCol="false" tIns="0" lIns="0" bIns="0" rIns="0">
            <a:spAutoFit/>
          </a:bodyPr>
          <a:lstStyle/>
          <a:p>
            <a:pPr algn="l" marL="575883" indent="-287942" lvl="1">
              <a:lnSpc>
                <a:spcPts val="3200"/>
              </a:lnSpc>
              <a:buFont typeface="Arial"/>
              <a:buChar char="•"/>
            </a:pPr>
            <a:r>
              <a:rPr lang="en-US" sz="2667" spc="80">
                <a:solidFill>
                  <a:srgbClr val="FFFFFF"/>
                </a:solidFill>
                <a:latin typeface="Aileron"/>
                <a:ea typeface="Aileron"/>
                <a:cs typeface="Aileron"/>
                <a:sym typeface="Aileron"/>
              </a:rPr>
              <a:t>Use polls  on social media platforms.s.</a:t>
            </a:r>
          </a:p>
          <a:p>
            <a:pPr algn="l" marL="575883" indent="-287942" lvl="1">
              <a:lnSpc>
                <a:spcPts val="3200"/>
              </a:lnSpc>
              <a:buFont typeface="Arial"/>
              <a:buChar char="•"/>
            </a:pPr>
            <a:r>
              <a:rPr lang="en-US" sz="2667" spc="80">
                <a:solidFill>
                  <a:srgbClr val="FFFFFF"/>
                </a:solidFill>
                <a:latin typeface="Aileron"/>
                <a:ea typeface="Aileron"/>
                <a:cs typeface="Aileron"/>
                <a:sym typeface="Aileron"/>
              </a:rPr>
              <a:t>Engage with followers through comments .</a:t>
            </a:r>
          </a:p>
        </p:txBody>
      </p:sp>
      <p:sp>
        <p:nvSpPr>
          <p:cNvPr name="Freeform 43" id="43"/>
          <p:cNvSpPr/>
          <p:nvPr/>
        </p:nvSpPr>
        <p:spPr>
          <a:xfrm flipH="false" flipV="false" rot="-2348140">
            <a:off x="2126224" y="793919"/>
            <a:ext cx="1176932" cy="2926404"/>
          </a:xfrm>
          <a:custGeom>
            <a:avLst/>
            <a:gdLst/>
            <a:ahLst/>
            <a:cxnLst/>
            <a:rect r="r" b="b" t="t" l="l"/>
            <a:pathLst>
              <a:path h="2926404" w="1176932">
                <a:moveTo>
                  <a:pt x="0" y="0"/>
                </a:moveTo>
                <a:lnTo>
                  <a:pt x="1176931" y="0"/>
                </a:lnTo>
                <a:lnTo>
                  <a:pt x="1176931" y="2926403"/>
                </a:lnTo>
                <a:lnTo>
                  <a:pt x="0" y="2926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4" id="44"/>
          <p:cNvSpPr txBox="true"/>
          <p:nvPr/>
        </p:nvSpPr>
        <p:spPr>
          <a:xfrm rot="0">
            <a:off x="7666280" y="45540"/>
            <a:ext cx="3889216" cy="1604645"/>
          </a:xfrm>
          <a:prstGeom prst="rect">
            <a:avLst/>
          </a:prstGeom>
        </p:spPr>
        <p:txBody>
          <a:bodyPr anchor="t" rtlCol="false" tIns="0" lIns="0" bIns="0" rIns="0">
            <a:spAutoFit/>
          </a:bodyPr>
          <a:lstStyle/>
          <a:p>
            <a:pPr algn="ctr">
              <a:lnSpc>
                <a:spcPts val="12880"/>
              </a:lnSpc>
            </a:pPr>
            <a:r>
              <a:rPr lang="en-US" sz="9200">
                <a:solidFill>
                  <a:srgbClr val="FFFFFF"/>
                </a:solidFill>
                <a:latin typeface="Edo"/>
                <a:ea typeface="Edo"/>
                <a:cs typeface="Edo"/>
                <a:sym typeface="Edo"/>
              </a:rPr>
              <a:t>details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71783" y="1461161"/>
            <a:ext cx="5304026" cy="6020659"/>
          </a:xfrm>
          <a:custGeom>
            <a:avLst/>
            <a:gdLst/>
            <a:ahLst/>
            <a:cxnLst/>
            <a:rect r="r" b="b" t="t" l="l"/>
            <a:pathLst>
              <a:path h="6020659" w="5304026">
                <a:moveTo>
                  <a:pt x="0" y="0"/>
                </a:moveTo>
                <a:lnTo>
                  <a:pt x="5304026" y="0"/>
                </a:lnTo>
                <a:lnTo>
                  <a:pt x="5304026" y="6020659"/>
                </a:lnTo>
                <a:lnTo>
                  <a:pt x="0" y="6020659"/>
                </a:lnTo>
                <a:lnTo>
                  <a:pt x="0" y="0"/>
                </a:lnTo>
                <a:close/>
              </a:path>
            </a:pathLst>
          </a:custGeom>
          <a:blipFill>
            <a:blip r:embed="rId2"/>
            <a:stretch>
              <a:fillRect l="0" t="0" r="0" b="0"/>
            </a:stretch>
          </a:blipFill>
        </p:spPr>
      </p:sp>
      <p:sp>
        <p:nvSpPr>
          <p:cNvPr name="Freeform 3" id="3"/>
          <p:cNvSpPr/>
          <p:nvPr/>
        </p:nvSpPr>
        <p:spPr>
          <a:xfrm flipH="false" flipV="false" rot="0">
            <a:off x="13228770" y="169675"/>
            <a:ext cx="4236779" cy="4051281"/>
          </a:xfrm>
          <a:custGeom>
            <a:avLst/>
            <a:gdLst/>
            <a:ahLst/>
            <a:cxnLst/>
            <a:rect r="r" b="b" t="t" l="l"/>
            <a:pathLst>
              <a:path h="4051281" w="4236779">
                <a:moveTo>
                  <a:pt x="0" y="0"/>
                </a:moveTo>
                <a:lnTo>
                  <a:pt x="4236779" y="0"/>
                </a:lnTo>
                <a:lnTo>
                  <a:pt x="4236779" y="4051281"/>
                </a:lnTo>
                <a:lnTo>
                  <a:pt x="0" y="4051281"/>
                </a:lnTo>
                <a:lnTo>
                  <a:pt x="0" y="0"/>
                </a:lnTo>
                <a:close/>
              </a:path>
            </a:pathLst>
          </a:custGeom>
          <a:blipFill>
            <a:blip r:embed="rId3"/>
            <a:stretch>
              <a:fillRect l="0" t="-972" r="0" b="-3606"/>
            </a:stretch>
          </a:blipFill>
        </p:spPr>
      </p:sp>
      <p:sp>
        <p:nvSpPr>
          <p:cNvPr name="Freeform 4" id="4"/>
          <p:cNvSpPr/>
          <p:nvPr/>
        </p:nvSpPr>
        <p:spPr>
          <a:xfrm flipH="false" flipV="false" rot="0">
            <a:off x="8575207" y="436286"/>
            <a:ext cx="4196670" cy="3518060"/>
          </a:xfrm>
          <a:custGeom>
            <a:avLst/>
            <a:gdLst/>
            <a:ahLst/>
            <a:cxnLst/>
            <a:rect r="r" b="b" t="t" l="l"/>
            <a:pathLst>
              <a:path h="3518060" w="4196670">
                <a:moveTo>
                  <a:pt x="0" y="0"/>
                </a:moveTo>
                <a:lnTo>
                  <a:pt x="4196670" y="0"/>
                </a:lnTo>
                <a:lnTo>
                  <a:pt x="4196670" y="3518060"/>
                </a:lnTo>
                <a:lnTo>
                  <a:pt x="0" y="3518060"/>
                </a:lnTo>
                <a:lnTo>
                  <a:pt x="0" y="0"/>
                </a:lnTo>
                <a:close/>
              </a:path>
            </a:pathLst>
          </a:custGeom>
          <a:blipFill>
            <a:blip r:embed="rId4"/>
            <a:stretch>
              <a:fillRect l="0" t="0" r="0" b="0"/>
            </a:stretch>
          </a:blipFill>
        </p:spPr>
      </p:sp>
      <p:sp>
        <p:nvSpPr>
          <p:cNvPr name="Freeform 5" id="5"/>
          <p:cNvSpPr/>
          <p:nvPr/>
        </p:nvSpPr>
        <p:spPr>
          <a:xfrm flipH="false" flipV="false" rot="0">
            <a:off x="11027744" y="4471490"/>
            <a:ext cx="4144441" cy="3474276"/>
          </a:xfrm>
          <a:custGeom>
            <a:avLst/>
            <a:gdLst/>
            <a:ahLst/>
            <a:cxnLst/>
            <a:rect r="r" b="b" t="t" l="l"/>
            <a:pathLst>
              <a:path h="3474276" w="4144441">
                <a:moveTo>
                  <a:pt x="0" y="0"/>
                </a:moveTo>
                <a:lnTo>
                  <a:pt x="4144441" y="0"/>
                </a:lnTo>
                <a:lnTo>
                  <a:pt x="4144441" y="3474277"/>
                </a:lnTo>
                <a:lnTo>
                  <a:pt x="0" y="3474277"/>
                </a:lnTo>
                <a:lnTo>
                  <a:pt x="0" y="0"/>
                </a:lnTo>
                <a:close/>
              </a:path>
            </a:pathLst>
          </a:custGeom>
          <a:blipFill>
            <a:blip r:embed="rId5"/>
            <a:stretch>
              <a:fillRect l="0" t="0" r="0" b="0"/>
            </a:stretch>
          </a:blipFill>
        </p:spPr>
      </p:sp>
      <p:sp>
        <p:nvSpPr>
          <p:cNvPr name="TextBox 6" id="6"/>
          <p:cNvSpPr txBox="true"/>
          <p:nvPr/>
        </p:nvSpPr>
        <p:spPr>
          <a:xfrm rot="0">
            <a:off x="413821" y="8352155"/>
            <a:ext cx="7219951"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attractive logo design </a:t>
            </a:r>
          </a:p>
        </p:txBody>
      </p:sp>
      <p:sp>
        <p:nvSpPr>
          <p:cNvPr name="TextBox 7" id="7"/>
          <p:cNvSpPr txBox="true"/>
          <p:nvPr/>
        </p:nvSpPr>
        <p:spPr>
          <a:xfrm rot="0">
            <a:off x="8575207" y="8287678"/>
            <a:ext cx="8890342" cy="1360455"/>
          </a:xfrm>
          <a:prstGeom prst="rect">
            <a:avLst/>
          </a:prstGeom>
        </p:spPr>
        <p:txBody>
          <a:bodyPr anchor="t" rtlCol="false" tIns="0" lIns="0" bIns="0" rIns="0">
            <a:spAutoFit/>
          </a:bodyPr>
          <a:lstStyle/>
          <a:p>
            <a:pPr algn="ctr">
              <a:lnSpc>
                <a:spcPts val="5368"/>
              </a:lnSpc>
            </a:pPr>
            <a:r>
              <a:rPr lang="en-US" sz="3834">
                <a:solidFill>
                  <a:srgbClr val="EA4802"/>
                </a:solidFill>
                <a:latin typeface="Edo"/>
                <a:ea typeface="Edo"/>
                <a:cs typeface="Edo"/>
                <a:sym typeface="Edo"/>
              </a:rPr>
              <a:t>Consistency Across Platforms and posts </a:t>
            </a:r>
          </a:p>
        </p:txBody>
      </p:sp>
      <p:sp>
        <p:nvSpPr>
          <p:cNvPr name="Freeform 8" id="8"/>
          <p:cNvSpPr/>
          <p:nvPr/>
        </p:nvSpPr>
        <p:spPr>
          <a:xfrm flipH="false" flipV="false" rot="-1715916">
            <a:off x="631723" y="-134438"/>
            <a:ext cx="1182787" cy="2940961"/>
          </a:xfrm>
          <a:custGeom>
            <a:avLst/>
            <a:gdLst/>
            <a:ahLst/>
            <a:cxnLst/>
            <a:rect r="r" b="b" t="t" l="l"/>
            <a:pathLst>
              <a:path h="2940961" w="1182787">
                <a:moveTo>
                  <a:pt x="0" y="0"/>
                </a:moveTo>
                <a:lnTo>
                  <a:pt x="1182786" y="0"/>
                </a:lnTo>
                <a:lnTo>
                  <a:pt x="1182786" y="2940961"/>
                </a:lnTo>
                <a:lnTo>
                  <a:pt x="0" y="2940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715916">
            <a:off x="6428173" y="103676"/>
            <a:ext cx="1182787" cy="2940961"/>
          </a:xfrm>
          <a:custGeom>
            <a:avLst/>
            <a:gdLst/>
            <a:ahLst/>
            <a:cxnLst/>
            <a:rect r="r" b="b" t="t" l="l"/>
            <a:pathLst>
              <a:path h="2940961" w="1182787">
                <a:moveTo>
                  <a:pt x="0" y="0"/>
                </a:moveTo>
                <a:lnTo>
                  <a:pt x="1182787" y="0"/>
                </a:lnTo>
                <a:lnTo>
                  <a:pt x="1182787" y="2940961"/>
                </a:lnTo>
                <a:lnTo>
                  <a:pt x="0" y="2940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6435" y="1615370"/>
            <a:ext cx="6144623" cy="5875595"/>
          </a:xfrm>
          <a:custGeom>
            <a:avLst/>
            <a:gdLst/>
            <a:ahLst/>
            <a:cxnLst/>
            <a:rect r="r" b="b" t="t" l="l"/>
            <a:pathLst>
              <a:path h="5875595" w="6144623">
                <a:moveTo>
                  <a:pt x="0" y="0"/>
                </a:moveTo>
                <a:lnTo>
                  <a:pt x="6144624" y="0"/>
                </a:lnTo>
                <a:lnTo>
                  <a:pt x="6144624" y="5875595"/>
                </a:lnTo>
                <a:lnTo>
                  <a:pt x="0" y="5875595"/>
                </a:lnTo>
                <a:lnTo>
                  <a:pt x="0" y="0"/>
                </a:lnTo>
                <a:close/>
              </a:path>
            </a:pathLst>
          </a:custGeom>
          <a:blipFill>
            <a:blip r:embed="rId2"/>
            <a:stretch>
              <a:fillRect l="0" t="-972" r="0" b="-3606"/>
            </a:stretch>
          </a:blipFill>
        </p:spPr>
      </p:sp>
      <p:sp>
        <p:nvSpPr>
          <p:cNvPr name="Freeform 3" id="3"/>
          <p:cNvSpPr/>
          <p:nvPr/>
        </p:nvSpPr>
        <p:spPr>
          <a:xfrm flipH="false" flipV="false" rot="0">
            <a:off x="379308" y="-442030"/>
            <a:ext cx="2525826" cy="2057400"/>
          </a:xfrm>
          <a:custGeom>
            <a:avLst/>
            <a:gdLst/>
            <a:ahLst/>
            <a:cxnLst/>
            <a:rect r="r" b="b" t="t" l="l"/>
            <a:pathLst>
              <a:path h="2057400" w="2525826">
                <a:moveTo>
                  <a:pt x="0" y="0"/>
                </a:moveTo>
                <a:lnTo>
                  <a:pt x="2525826" y="0"/>
                </a:lnTo>
                <a:lnTo>
                  <a:pt x="252582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23289" y="-691423"/>
            <a:ext cx="4301118" cy="3104625"/>
          </a:xfrm>
          <a:custGeom>
            <a:avLst/>
            <a:gdLst/>
            <a:ahLst/>
            <a:cxnLst/>
            <a:rect r="r" b="b" t="t" l="l"/>
            <a:pathLst>
              <a:path h="3104625" w="4301118">
                <a:moveTo>
                  <a:pt x="0" y="0"/>
                </a:moveTo>
                <a:lnTo>
                  <a:pt x="4301118" y="0"/>
                </a:lnTo>
                <a:lnTo>
                  <a:pt x="4301118" y="3104625"/>
                </a:lnTo>
                <a:lnTo>
                  <a:pt x="0" y="3104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872307" y="2219953"/>
            <a:ext cx="5721298" cy="4660257"/>
          </a:xfrm>
          <a:custGeom>
            <a:avLst/>
            <a:gdLst/>
            <a:ahLst/>
            <a:cxnLst/>
            <a:rect r="r" b="b" t="t" l="l"/>
            <a:pathLst>
              <a:path h="4660257" w="5721298">
                <a:moveTo>
                  <a:pt x="0" y="0"/>
                </a:moveTo>
                <a:lnTo>
                  <a:pt x="5721298" y="0"/>
                </a:lnTo>
                <a:lnTo>
                  <a:pt x="5721298" y="4660257"/>
                </a:lnTo>
                <a:lnTo>
                  <a:pt x="0" y="4660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9071" y="7637776"/>
            <a:ext cx="4726602" cy="2489779"/>
          </a:xfrm>
          <a:custGeom>
            <a:avLst/>
            <a:gdLst/>
            <a:ahLst/>
            <a:cxnLst/>
            <a:rect r="r" b="b" t="t" l="l"/>
            <a:pathLst>
              <a:path h="2489779" w="4726602">
                <a:moveTo>
                  <a:pt x="0" y="0"/>
                </a:moveTo>
                <a:lnTo>
                  <a:pt x="4726602" y="0"/>
                </a:lnTo>
                <a:lnTo>
                  <a:pt x="4726602" y="2489779"/>
                </a:lnTo>
                <a:lnTo>
                  <a:pt x="0" y="2489779"/>
                </a:lnTo>
                <a:lnTo>
                  <a:pt x="0" y="0"/>
                </a:lnTo>
                <a:close/>
              </a:path>
            </a:pathLst>
          </a:custGeom>
          <a:blipFill>
            <a:blip r:embed="rId7"/>
            <a:stretch>
              <a:fillRect l="0" t="-6512" r="0" b="-6512"/>
            </a:stretch>
          </a:blipFill>
        </p:spPr>
      </p:sp>
      <p:sp>
        <p:nvSpPr>
          <p:cNvPr name="Freeform 7" id="7"/>
          <p:cNvSpPr/>
          <p:nvPr/>
        </p:nvSpPr>
        <p:spPr>
          <a:xfrm flipH="false" flipV="false" rot="0">
            <a:off x="13121687" y="3029225"/>
            <a:ext cx="4803203" cy="7098330"/>
          </a:xfrm>
          <a:custGeom>
            <a:avLst/>
            <a:gdLst/>
            <a:ahLst/>
            <a:cxnLst/>
            <a:rect r="r" b="b" t="t" l="l"/>
            <a:pathLst>
              <a:path h="7098330" w="4803203">
                <a:moveTo>
                  <a:pt x="0" y="0"/>
                </a:moveTo>
                <a:lnTo>
                  <a:pt x="4803203" y="0"/>
                </a:lnTo>
                <a:lnTo>
                  <a:pt x="4803203" y="7098330"/>
                </a:lnTo>
                <a:lnTo>
                  <a:pt x="0" y="7098330"/>
                </a:lnTo>
                <a:lnTo>
                  <a:pt x="0" y="0"/>
                </a:lnTo>
                <a:close/>
              </a:path>
            </a:pathLst>
          </a:custGeom>
          <a:blipFill>
            <a:blip r:embed="rId8"/>
            <a:stretch>
              <a:fillRect l="0" t="0" r="0" b="0"/>
            </a:stretch>
          </a:blipFill>
        </p:spPr>
      </p:sp>
      <p:sp>
        <p:nvSpPr>
          <p:cNvPr name="TextBox 8" id="8"/>
          <p:cNvSpPr txBox="true"/>
          <p:nvPr/>
        </p:nvSpPr>
        <p:spPr>
          <a:xfrm rot="0">
            <a:off x="1215715" y="66165"/>
            <a:ext cx="4608612" cy="962535"/>
          </a:xfrm>
          <a:prstGeom prst="rect">
            <a:avLst/>
          </a:prstGeom>
        </p:spPr>
        <p:txBody>
          <a:bodyPr anchor="t" rtlCol="false" tIns="0" lIns="0" bIns="0" rIns="0">
            <a:spAutoFit/>
          </a:bodyPr>
          <a:lstStyle/>
          <a:p>
            <a:pPr algn="ctr">
              <a:lnSpc>
                <a:spcPts val="7846"/>
              </a:lnSpc>
              <a:spcBef>
                <a:spcPct val="0"/>
              </a:spcBef>
            </a:pPr>
            <a:r>
              <a:rPr lang="en-US" sz="5604" spc="515">
                <a:solidFill>
                  <a:srgbClr val="DF5327"/>
                </a:solidFill>
                <a:latin typeface="Extenda 60 Giga"/>
                <a:ea typeface="Extenda 60 Giga"/>
                <a:cs typeface="Extenda 60 Giga"/>
                <a:sym typeface="Extenda 60 Giga"/>
              </a:rPr>
              <a:t>ENGAGING POST</a:t>
            </a:r>
          </a:p>
        </p:txBody>
      </p:sp>
      <p:sp>
        <p:nvSpPr>
          <p:cNvPr name="TextBox 9" id="9"/>
          <p:cNvSpPr txBox="true"/>
          <p:nvPr/>
        </p:nvSpPr>
        <p:spPr>
          <a:xfrm rot="0">
            <a:off x="7320461" y="2835664"/>
            <a:ext cx="4824990" cy="3333584"/>
          </a:xfrm>
          <a:prstGeom prst="rect">
            <a:avLst/>
          </a:prstGeom>
        </p:spPr>
        <p:txBody>
          <a:bodyPr anchor="t" rtlCol="false" tIns="0" lIns="0" bIns="0" rIns="0">
            <a:spAutoFit/>
          </a:bodyPr>
          <a:lstStyle/>
          <a:p>
            <a:pPr algn="ctr">
              <a:lnSpc>
                <a:spcPts val="5259"/>
              </a:lnSpc>
            </a:pPr>
            <a:r>
              <a:rPr lang="en-US" sz="3756">
                <a:solidFill>
                  <a:srgbClr val="EA4802"/>
                </a:solidFill>
                <a:latin typeface="Edo"/>
                <a:ea typeface="Edo"/>
                <a:cs typeface="Edo"/>
                <a:sym typeface="Edo"/>
              </a:rPr>
              <a:t>engaging with audience </a:t>
            </a:r>
          </a:p>
          <a:p>
            <a:pPr algn="ctr">
              <a:lnSpc>
                <a:spcPts val="5259"/>
              </a:lnSpc>
            </a:pPr>
            <a:r>
              <a:rPr lang="en-US" sz="3756">
                <a:solidFill>
                  <a:srgbClr val="EA4802"/>
                </a:solidFill>
                <a:latin typeface="Edo"/>
                <a:ea typeface="Edo"/>
                <a:cs typeface="Edo"/>
                <a:sym typeface="Edo"/>
              </a:rPr>
              <a:t>and on-ground poll to get feedback and testimonials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838442" y="3337332"/>
            <a:ext cx="5719294" cy="5821198"/>
          </a:xfrm>
          <a:custGeom>
            <a:avLst/>
            <a:gdLst/>
            <a:ahLst/>
            <a:cxnLst/>
            <a:rect r="r" b="b" t="t" l="l"/>
            <a:pathLst>
              <a:path h="5821198" w="5719294">
                <a:moveTo>
                  <a:pt x="0" y="0"/>
                </a:moveTo>
                <a:lnTo>
                  <a:pt x="5719295" y="0"/>
                </a:lnTo>
                <a:lnTo>
                  <a:pt x="5719295" y="5821198"/>
                </a:lnTo>
                <a:lnTo>
                  <a:pt x="0" y="5821198"/>
                </a:lnTo>
                <a:lnTo>
                  <a:pt x="0" y="0"/>
                </a:lnTo>
                <a:close/>
              </a:path>
            </a:pathLst>
          </a:custGeom>
          <a:blipFill>
            <a:blip r:embed="rId2"/>
            <a:stretch>
              <a:fillRect l="0" t="-75303" r="0" b="-37415"/>
            </a:stretch>
          </a:blipFill>
        </p:spPr>
      </p:sp>
      <p:sp>
        <p:nvSpPr>
          <p:cNvPr name="Freeform 3" id="3"/>
          <p:cNvSpPr/>
          <p:nvPr/>
        </p:nvSpPr>
        <p:spPr>
          <a:xfrm flipH="false" flipV="false" rot="0">
            <a:off x="2657402" y="2283364"/>
            <a:ext cx="5052311" cy="7700002"/>
          </a:xfrm>
          <a:custGeom>
            <a:avLst/>
            <a:gdLst/>
            <a:ahLst/>
            <a:cxnLst/>
            <a:rect r="r" b="b" t="t" l="l"/>
            <a:pathLst>
              <a:path h="7700002" w="5052311">
                <a:moveTo>
                  <a:pt x="0" y="0"/>
                </a:moveTo>
                <a:lnTo>
                  <a:pt x="5052312" y="0"/>
                </a:lnTo>
                <a:lnTo>
                  <a:pt x="5052312" y="7700001"/>
                </a:lnTo>
                <a:lnTo>
                  <a:pt x="0" y="7700001"/>
                </a:lnTo>
                <a:lnTo>
                  <a:pt x="0" y="0"/>
                </a:lnTo>
                <a:close/>
              </a:path>
            </a:pathLst>
          </a:custGeom>
          <a:blipFill>
            <a:blip r:embed="rId3"/>
            <a:stretch>
              <a:fillRect l="0" t="-20192" r="-874" b="-23110"/>
            </a:stretch>
          </a:blipFill>
        </p:spPr>
      </p:sp>
      <p:sp>
        <p:nvSpPr>
          <p:cNvPr name="TextBox 4" id="4"/>
          <p:cNvSpPr txBox="true"/>
          <p:nvPr/>
        </p:nvSpPr>
        <p:spPr>
          <a:xfrm rot="0">
            <a:off x="1992055" y="313816"/>
            <a:ext cx="12796242" cy="714884"/>
          </a:xfrm>
          <a:prstGeom prst="rect">
            <a:avLst/>
          </a:prstGeom>
        </p:spPr>
        <p:txBody>
          <a:bodyPr anchor="t" rtlCol="false" tIns="0" lIns="0" bIns="0" rIns="0">
            <a:spAutoFit/>
          </a:bodyPr>
          <a:lstStyle/>
          <a:p>
            <a:pPr algn="ctr">
              <a:lnSpc>
                <a:spcPts val="5746"/>
              </a:lnSpc>
              <a:spcBef>
                <a:spcPct val="0"/>
              </a:spcBef>
            </a:pPr>
            <a:r>
              <a:rPr lang="en-US" sz="4104" spc="377">
                <a:solidFill>
                  <a:srgbClr val="EA4802"/>
                </a:solidFill>
                <a:latin typeface="Edo"/>
                <a:ea typeface="Edo"/>
                <a:cs typeface="Edo"/>
                <a:sym typeface="Edo"/>
              </a:rPr>
              <a:t>ENGAGE WITH FOLLOWERS THROUGH COMMENTS </a:t>
            </a:r>
          </a:p>
        </p:txBody>
      </p:sp>
      <p:sp>
        <p:nvSpPr>
          <p:cNvPr name="Freeform 5" id="5"/>
          <p:cNvSpPr/>
          <p:nvPr/>
        </p:nvSpPr>
        <p:spPr>
          <a:xfrm flipH="false" flipV="false" rot="-1715916">
            <a:off x="8552607" y="1561921"/>
            <a:ext cx="1182787" cy="2940961"/>
          </a:xfrm>
          <a:custGeom>
            <a:avLst/>
            <a:gdLst/>
            <a:ahLst/>
            <a:cxnLst/>
            <a:rect r="r" b="b" t="t" l="l"/>
            <a:pathLst>
              <a:path h="2940961" w="1182787">
                <a:moveTo>
                  <a:pt x="0" y="0"/>
                </a:moveTo>
                <a:lnTo>
                  <a:pt x="1182786" y="0"/>
                </a:lnTo>
                <a:lnTo>
                  <a:pt x="1182786" y="2940962"/>
                </a:lnTo>
                <a:lnTo>
                  <a:pt x="0" y="2940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715916">
            <a:off x="633343" y="1132376"/>
            <a:ext cx="1182787" cy="2940961"/>
          </a:xfrm>
          <a:custGeom>
            <a:avLst/>
            <a:gdLst/>
            <a:ahLst/>
            <a:cxnLst/>
            <a:rect r="r" b="b" t="t" l="l"/>
            <a:pathLst>
              <a:path h="2940961" w="1182787">
                <a:moveTo>
                  <a:pt x="0" y="0"/>
                </a:moveTo>
                <a:lnTo>
                  <a:pt x="1182787" y="0"/>
                </a:lnTo>
                <a:lnTo>
                  <a:pt x="1182787" y="2940961"/>
                </a:lnTo>
                <a:lnTo>
                  <a:pt x="0" y="2940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Freeform 2" id="2"/>
          <p:cNvSpPr/>
          <p:nvPr/>
        </p:nvSpPr>
        <p:spPr>
          <a:xfrm flipH="false" flipV="false" rot="-9893434">
            <a:off x="10976922" y="-4704301"/>
            <a:ext cx="12299433" cy="8900317"/>
          </a:xfrm>
          <a:custGeom>
            <a:avLst/>
            <a:gdLst/>
            <a:ahLst/>
            <a:cxnLst/>
            <a:rect r="r" b="b" t="t" l="l"/>
            <a:pathLst>
              <a:path h="8900317" w="12299433">
                <a:moveTo>
                  <a:pt x="0" y="0"/>
                </a:moveTo>
                <a:lnTo>
                  <a:pt x="12299433" y="0"/>
                </a:lnTo>
                <a:lnTo>
                  <a:pt x="12299433"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2704" y="4348220"/>
            <a:ext cx="2244841" cy="2192883"/>
            <a:chOff x="0" y="0"/>
            <a:chExt cx="4828540" cy="4716780"/>
          </a:xfrm>
        </p:grpSpPr>
        <p:sp>
          <p:nvSpPr>
            <p:cNvPr name="Freeform 4" id="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0" t="-6387" r="0" b="-66357"/>
              </a:stretch>
            </a:blipFill>
          </p:spPr>
        </p:sp>
      </p:grpSp>
      <p:grpSp>
        <p:nvGrpSpPr>
          <p:cNvPr name="Group 5" id="5"/>
          <p:cNvGrpSpPr/>
          <p:nvPr/>
        </p:nvGrpSpPr>
        <p:grpSpPr>
          <a:xfrm rot="0">
            <a:off x="3969502" y="4348220"/>
            <a:ext cx="2276150" cy="2223467"/>
            <a:chOff x="0" y="0"/>
            <a:chExt cx="4828540" cy="4716780"/>
          </a:xfrm>
        </p:grpSpPr>
        <p:sp>
          <p:nvSpPr>
            <p:cNvPr name="Freeform 6" id="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0" t="-3269" r="0" b="-33461"/>
              </a:stretch>
            </a:blipFill>
          </p:spPr>
        </p:sp>
      </p:grpSp>
      <p:grpSp>
        <p:nvGrpSpPr>
          <p:cNvPr name="Group 7" id="7"/>
          <p:cNvGrpSpPr/>
          <p:nvPr/>
        </p:nvGrpSpPr>
        <p:grpSpPr>
          <a:xfrm rot="0">
            <a:off x="11032753" y="4258188"/>
            <a:ext cx="2397862" cy="2342362"/>
            <a:chOff x="0" y="0"/>
            <a:chExt cx="4828540" cy="4716780"/>
          </a:xfrm>
        </p:grpSpPr>
        <p:sp>
          <p:nvSpPr>
            <p:cNvPr name="Freeform 8" id="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0" t="-2746" r="0" b="-2746"/>
              </a:stretch>
            </a:blipFill>
          </p:spPr>
        </p:sp>
      </p:grpSp>
      <p:grpSp>
        <p:nvGrpSpPr>
          <p:cNvPr name="Group 9" id="9"/>
          <p:cNvGrpSpPr/>
          <p:nvPr/>
        </p:nvGrpSpPr>
        <p:grpSpPr>
          <a:xfrm rot="0">
            <a:off x="14404631" y="4317635"/>
            <a:ext cx="2220096" cy="2168711"/>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7"/>
              <a:stretch>
                <a:fillRect l="-1151" t="0" r="-1151" b="0"/>
              </a:stretch>
            </a:blipFill>
          </p:spPr>
        </p:sp>
      </p:grpSp>
      <p:grpSp>
        <p:nvGrpSpPr>
          <p:cNvPr name="Group 11" id="11"/>
          <p:cNvGrpSpPr/>
          <p:nvPr/>
        </p:nvGrpSpPr>
        <p:grpSpPr>
          <a:xfrm rot="0">
            <a:off x="7531527" y="4399692"/>
            <a:ext cx="2219122" cy="2167759"/>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8"/>
              <a:stretch>
                <a:fillRect l="0" t="-31135" r="0" b="-31135"/>
              </a:stretch>
            </a:blipFill>
          </p:spPr>
        </p:sp>
      </p:grpSp>
      <p:sp>
        <p:nvSpPr>
          <p:cNvPr name="TextBox 13" id="13"/>
          <p:cNvSpPr txBox="true"/>
          <p:nvPr/>
        </p:nvSpPr>
        <p:spPr>
          <a:xfrm rot="0">
            <a:off x="1028700" y="1443033"/>
            <a:ext cx="6563535" cy="1042678"/>
          </a:xfrm>
          <a:prstGeom prst="rect">
            <a:avLst/>
          </a:prstGeom>
        </p:spPr>
        <p:txBody>
          <a:bodyPr anchor="t" rtlCol="false" tIns="0" lIns="0" bIns="0" rIns="0">
            <a:spAutoFit/>
          </a:bodyPr>
          <a:lstStyle/>
          <a:p>
            <a:pPr algn="l" marL="0" indent="0" lvl="0">
              <a:lnSpc>
                <a:spcPts val="7840"/>
              </a:lnSpc>
            </a:pPr>
            <a:r>
              <a:rPr lang="en-US" sz="7000" u="none">
                <a:solidFill>
                  <a:srgbClr val="EA4802"/>
                </a:solidFill>
                <a:latin typeface="Edo"/>
                <a:ea typeface="Edo"/>
                <a:cs typeface="Edo"/>
                <a:sym typeface="Edo"/>
              </a:rPr>
              <a:t>MARKETING TEAM</a:t>
            </a:r>
          </a:p>
        </p:txBody>
      </p:sp>
      <p:sp>
        <p:nvSpPr>
          <p:cNvPr name="TextBox 14" id="14"/>
          <p:cNvSpPr txBox="true"/>
          <p:nvPr/>
        </p:nvSpPr>
        <p:spPr>
          <a:xfrm rot="0">
            <a:off x="-186755" y="6804640"/>
            <a:ext cx="3510249" cy="342900"/>
          </a:xfrm>
          <a:prstGeom prst="rect">
            <a:avLst/>
          </a:prstGeom>
        </p:spPr>
        <p:txBody>
          <a:bodyPr anchor="t" rtlCol="false" tIns="0" lIns="0" bIns="0" rIns="0">
            <a:spAutoFit/>
          </a:bodyPr>
          <a:lstStyle/>
          <a:p>
            <a:pPr algn="ctr" marL="0" indent="0" lvl="0">
              <a:lnSpc>
                <a:spcPts val="2759"/>
              </a:lnSpc>
            </a:pPr>
            <a:r>
              <a:rPr lang="en-US" b="true" sz="2299" i="true" spc="68">
                <a:solidFill>
                  <a:srgbClr val="EA4802"/>
                </a:solidFill>
                <a:latin typeface="Montserrat Bold Italics"/>
                <a:ea typeface="Montserrat Bold Italics"/>
                <a:cs typeface="Montserrat Bold Italics"/>
                <a:sym typeface="Montserrat Bold Italics"/>
              </a:rPr>
              <a:t>Kerolos Ata</a:t>
            </a:r>
          </a:p>
        </p:txBody>
      </p:sp>
      <p:sp>
        <p:nvSpPr>
          <p:cNvPr name="TextBox 15" id="15"/>
          <p:cNvSpPr txBox="true"/>
          <p:nvPr/>
        </p:nvSpPr>
        <p:spPr>
          <a:xfrm rot="0">
            <a:off x="7118200" y="6804640"/>
            <a:ext cx="3510249" cy="342900"/>
          </a:xfrm>
          <a:prstGeom prst="rect">
            <a:avLst/>
          </a:prstGeom>
        </p:spPr>
        <p:txBody>
          <a:bodyPr anchor="t" rtlCol="false" tIns="0" lIns="0" bIns="0" rIns="0">
            <a:spAutoFit/>
          </a:bodyPr>
          <a:lstStyle/>
          <a:p>
            <a:pPr algn="ctr" marL="0" indent="0" lvl="0">
              <a:lnSpc>
                <a:spcPts val="2759"/>
              </a:lnSpc>
            </a:pPr>
            <a:r>
              <a:rPr lang="en-US" b="true" sz="2299" spc="68">
                <a:solidFill>
                  <a:srgbClr val="EA4802"/>
                </a:solidFill>
                <a:latin typeface="Montserrat Bold"/>
                <a:ea typeface="Montserrat Bold"/>
                <a:cs typeface="Montserrat Bold"/>
                <a:sym typeface="Montserrat Bold"/>
              </a:rPr>
              <a:t>Menna Abd Elhady</a:t>
            </a:r>
          </a:p>
        </p:txBody>
      </p:sp>
      <p:sp>
        <p:nvSpPr>
          <p:cNvPr name="TextBox 16" id="16"/>
          <p:cNvSpPr txBox="true"/>
          <p:nvPr/>
        </p:nvSpPr>
        <p:spPr>
          <a:xfrm rot="0">
            <a:off x="3323494" y="6804640"/>
            <a:ext cx="3510249" cy="342900"/>
          </a:xfrm>
          <a:prstGeom prst="rect">
            <a:avLst/>
          </a:prstGeom>
        </p:spPr>
        <p:txBody>
          <a:bodyPr anchor="t" rtlCol="false" tIns="0" lIns="0" bIns="0" rIns="0">
            <a:spAutoFit/>
          </a:bodyPr>
          <a:lstStyle/>
          <a:p>
            <a:pPr algn="ctr" marL="0" indent="0" lvl="0">
              <a:lnSpc>
                <a:spcPts val="2759"/>
              </a:lnSpc>
            </a:pPr>
            <a:r>
              <a:rPr lang="en-US" b="true" sz="2299" spc="68">
                <a:solidFill>
                  <a:srgbClr val="EA4802"/>
                </a:solidFill>
                <a:latin typeface="Montserrat Bold"/>
                <a:ea typeface="Montserrat Bold"/>
                <a:cs typeface="Montserrat Bold"/>
                <a:sym typeface="Montserrat Bold"/>
              </a:rPr>
              <a:t>Fatma Shazly</a:t>
            </a:r>
          </a:p>
        </p:txBody>
      </p:sp>
      <p:sp>
        <p:nvSpPr>
          <p:cNvPr name="TextBox 17" id="17"/>
          <p:cNvSpPr txBox="true"/>
          <p:nvPr/>
        </p:nvSpPr>
        <p:spPr>
          <a:xfrm rot="0">
            <a:off x="10476560" y="6842740"/>
            <a:ext cx="3510249" cy="342900"/>
          </a:xfrm>
          <a:prstGeom prst="rect">
            <a:avLst/>
          </a:prstGeom>
        </p:spPr>
        <p:txBody>
          <a:bodyPr anchor="t" rtlCol="false" tIns="0" lIns="0" bIns="0" rIns="0">
            <a:spAutoFit/>
          </a:bodyPr>
          <a:lstStyle/>
          <a:p>
            <a:pPr algn="ctr" marL="0" indent="0" lvl="0">
              <a:lnSpc>
                <a:spcPts val="2759"/>
              </a:lnSpc>
            </a:pPr>
            <a:r>
              <a:rPr lang="en-US" b="true" sz="2299" spc="68">
                <a:solidFill>
                  <a:srgbClr val="EA4802"/>
                </a:solidFill>
                <a:latin typeface="Montserrat Bold"/>
                <a:ea typeface="Montserrat Bold"/>
                <a:cs typeface="Montserrat Bold"/>
                <a:sym typeface="Montserrat Bold"/>
              </a:rPr>
              <a:t>Hager Mohamed</a:t>
            </a:r>
          </a:p>
        </p:txBody>
      </p:sp>
      <p:sp>
        <p:nvSpPr>
          <p:cNvPr name="TextBox 18" id="18"/>
          <p:cNvSpPr txBox="true"/>
          <p:nvPr/>
        </p:nvSpPr>
        <p:spPr>
          <a:xfrm rot="0">
            <a:off x="8682067" y="22538"/>
            <a:ext cx="3335814"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Supervisior</a:t>
            </a:r>
          </a:p>
        </p:txBody>
      </p:sp>
      <p:sp>
        <p:nvSpPr>
          <p:cNvPr name="TextBox 19" id="19"/>
          <p:cNvSpPr txBox="true"/>
          <p:nvPr/>
        </p:nvSpPr>
        <p:spPr>
          <a:xfrm rot="0">
            <a:off x="8721435" y="3923442"/>
            <a:ext cx="3510249" cy="295275"/>
          </a:xfrm>
          <a:prstGeom prst="rect">
            <a:avLst/>
          </a:prstGeom>
        </p:spPr>
        <p:txBody>
          <a:bodyPr anchor="t" rtlCol="false" tIns="0" lIns="0" bIns="0" rIns="0">
            <a:spAutoFit/>
          </a:bodyPr>
          <a:lstStyle/>
          <a:p>
            <a:pPr algn="ctr" marL="0" indent="0" lvl="0">
              <a:lnSpc>
                <a:spcPts val="2279"/>
              </a:lnSpc>
              <a:spcBef>
                <a:spcPct val="0"/>
              </a:spcBef>
            </a:pPr>
            <a:r>
              <a:rPr lang="en-US" sz="1899">
                <a:solidFill>
                  <a:srgbClr val="F53725"/>
                </a:solidFill>
                <a:latin typeface="Edo"/>
                <a:ea typeface="Edo"/>
                <a:cs typeface="Edo"/>
                <a:sym typeface="Edo"/>
              </a:rPr>
              <a:t>dr :sarah meklad </a:t>
            </a:r>
          </a:p>
        </p:txBody>
      </p:sp>
      <p:sp>
        <p:nvSpPr>
          <p:cNvPr name="TextBox 20" id="20"/>
          <p:cNvSpPr txBox="true"/>
          <p:nvPr/>
        </p:nvSpPr>
        <p:spPr>
          <a:xfrm rot="0">
            <a:off x="13893432" y="6842740"/>
            <a:ext cx="3510249" cy="342900"/>
          </a:xfrm>
          <a:prstGeom prst="rect">
            <a:avLst/>
          </a:prstGeom>
        </p:spPr>
        <p:txBody>
          <a:bodyPr anchor="t" rtlCol="false" tIns="0" lIns="0" bIns="0" rIns="0">
            <a:spAutoFit/>
          </a:bodyPr>
          <a:lstStyle/>
          <a:p>
            <a:pPr algn="ctr" marL="0" indent="0" lvl="0">
              <a:lnSpc>
                <a:spcPts val="2759"/>
              </a:lnSpc>
            </a:pPr>
            <a:r>
              <a:rPr lang="en-US" b="true" sz="2299" spc="68">
                <a:solidFill>
                  <a:srgbClr val="EA4802"/>
                </a:solidFill>
                <a:latin typeface="Montserrat Bold"/>
                <a:ea typeface="Montserrat Bold"/>
                <a:cs typeface="Montserrat Bold"/>
                <a:sym typeface="Montserrat Bold"/>
              </a:rPr>
              <a:t>Ebrahim yasser </a:t>
            </a:r>
          </a:p>
        </p:txBody>
      </p:sp>
      <p:grpSp>
        <p:nvGrpSpPr>
          <p:cNvPr name="Group 21" id="21"/>
          <p:cNvGrpSpPr>
            <a:grpSpLocks noChangeAspect="true"/>
          </p:cNvGrpSpPr>
          <p:nvPr/>
        </p:nvGrpSpPr>
        <p:grpSpPr>
          <a:xfrm rot="0">
            <a:off x="9081129" y="1216872"/>
            <a:ext cx="2537689" cy="2537679"/>
            <a:chOff x="0" y="0"/>
            <a:chExt cx="6350025" cy="6350000"/>
          </a:xfrm>
        </p:grpSpPr>
        <p:sp>
          <p:nvSpPr>
            <p:cNvPr name="Freeform 22" id="22"/>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9"/>
              <a:stretch>
                <a:fillRect l="0" t="0" r="0" b="0"/>
              </a:stretch>
            </a:blipFill>
          </p:spPr>
        </p:sp>
      </p:grpSp>
      <p:sp>
        <p:nvSpPr>
          <p:cNvPr name="TextBox 23" id="23"/>
          <p:cNvSpPr txBox="true"/>
          <p:nvPr/>
        </p:nvSpPr>
        <p:spPr>
          <a:xfrm rot="0">
            <a:off x="380308" y="7138015"/>
            <a:ext cx="884457" cy="479634"/>
          </a:xfrm>
          <a:prstGeom prst="rect">
            <a:avLst/>
          </a:prstGeom>
        </p:spPr>
        <p:txBody>
          <a:bodyPr anchor="t" rtlCol="false" tIns="0" lIns="0" bIns="0" rIns="0">
            <a:spAutoFit/>
          </a:bodyPr>
          <a:lstStyle/>
          <a:p>
            <a:pPr algn="ctr">
              <a:lnSpc>
                <a:spcPts val="3971"/>
              </a:lnSpc>
            </a:pPr>
            <a:r>
              <a:rPr lang="en-US" sz="2836" b="true">
                <a:solidFill>
                  <a:srgbClr val="FFFFFF"/>
                </a:solidFill>
                <a:latin typeface="Canva Sans 1 Bold"/>
                <a:ea typeface="Canva Sans 1 Bold"/>
                <a:cs typeface="Canva Sans 1 Bold"/>
                <a:sym typeface="Canva Sans 1 Bold"/>
              </a:rPr>
              <a:t>role :</a:t>
            </a:r>
          </a:p>
        </p:txBody>
      </p:sp>
      <p:sp>
        <p:nvSpPr>
          <p:cNvPr name="TextBox 24" id="24"/>
          <p:cNvSpPr txBox="true"/>
          <p:nvPr/>
        </p:nvSpPr>
        <p:spPr>
          <a:xfrm rot="0">
            <a:off x="10948611" y="7176115"/>
            <a:ext cx="884457" cy="479634"/>
          </a:xfrm>
          <a:prstGeom prst="rect">
            <a:avLst/>
          </a:prstGeom>
        </p:spPr>
        <p:txBody>
          <a:bodyPr anchor="t" rtlCol="false" tIns="0" lIns="0" bIns="0" rIns="0">
            <a:spAutoFit/>
          </a:bodyPr>
          <a:lstStyle/>
          <a:p>
            <a:pPr algn="ctr">
              <a:lnSpc>
                <a:spcPts val="3971"/>
              </a:lnSpc>
            </a:pPr>
            <a:r>
              <a:rPr lang="en-US" sz="2836" b="true">
                <a:solidFill>
                  <a:srgbClr val="FFFFFF"/>
                </a:solidFill>
                <a:latin typeface="Canva Sans 1 Bold"/>
                <a:ea typeface="Canva Sans 1 Bold"/>
                <a:cs typeface="Canva Sans 1 Bold"/>
                <a:sym typeface="Canva Sans 1 Bold"/>
              </a:rPr>
              <a:t>role :</a:t>
            </a:r>
          </a:p>
        </p:txBody>
      </p:sp>
      <p:sp>
        <p:nvSpPr>
          <p:cNvPr name="TextBox 25" id="25"/>
          <p:cNvSpPr txBox="true"/>
          <p:nvPr/>
        </p:nvSpPr>
        <p:spPr>
          <a:xfrm rot="0">
            <a:off x="7330479" y="7074410"/>
            <a:ext cx="884457" cy="479634"/>
          </a:xfrm>
          <a:prstGeom prst="rect">
            <a:avLst/>
          </a:prstGeom>
        </p:spPr>
        <p:txBody>
          <a:bodyPr anchor="t" rtlCol="false" tIns="0" lIns="0" bIns="0" rIns="0">
            <a:spAutoFit/>
          </a:bodyPr>
          <a:lstStyle/>
          <a:p>
            <a:pPr algn="ctr">
              <a:lnSpc>
                <a:spcPts val="3971"/>
              </a:lnSpc>
            </a:pPr>
            <a:r>
              <a:rPr lang="en-US" sz="2836" b="true">
                <a:solidFill>
                  <a:srgbClr val="FFFFFF"/>
                </a:solidFill>
                <a:latin typeface="Canva Sans 1 Bold"/>
                <a:ea typeface="Canva Sans 1 Bold"/>
                <a:cs typeface="Canva Sans 1 Bold"/>
                <a:sym typeface="Canva Sans 1 Bold"/>
              </a:rPr>
              <a:t>role :</a:t>
            </a:r>
          </a:p>
        </p:txBody>
      </p:sp>
      <p:sp>
        <p:nvSpPr>
          <p:cNvPr name="TextBox 26" id="26"/>
          <p:cNvSpPr txBox="true"/>
          <p:nvPr/>
        </p:nvSpPr>
        <p:spPr>
          <a:xfrm rot="0">
            <a:off x="3716650" y="7138015"/>
            <a:ext cx="884457" cy="479634"/>
          </a:xfrm>
          <a:prstGeom prst="rect">
            <a:avLst/>
          </a:prstGeom>
        </p:spPr>
        <p:txBody>
          <a:bodyPr anchor="t" rtlCol="false" tIns="0" lIns="0" bIns="0" rIns="0">
            <a:spAutoFit/>
          </a:bodyPr>
          <a:lstStyle/>
          <a:p>
            <a:pPr algn="ctr">
              <a:lnSpc>
                <a:spcPts val="3971"/>
              </a:lnSpc>
            </a:pPr>
            <a:r>
              <a:rPr lang="en-US" sz="2836" b="true">
                <a:solidFill>
                  <a:srgbClr val="FFFFFF"/>
                </a:solidFill>
                <a:latin typeface="Canva Sans 1 Bold"/>
                <a:ea typeface="Canva Sans 1 Bold"/>
                <a:cs typeface="Canva Sans 1 Bold"/>
                <a:sym typeface="Canva Sans 1 Bold"/>
              </a:rPr>
              <a:t>role :</a:t>
            </a:r>
          </a:p>
        </p:txBody>
      </p:sp>
      <p:sp>
        <p:nvSpPr>
          <p:cNvPr name="TextBox 27" id="27"/>
          <p:cNvSpPr txBox="true"/>
          <p:nvPr/>
        </p:nvSpPr>
        <p:spPr>
          <a:xfrm rot="0">
            <a:off x="14404631" y="7290415"/>
            <a:ext cx="884457" cy="479634"/>
          </a:xfrm>
          <a:prstGeom prst="rect">
            <a:avLst/>
          </a:prstGeom>
        </p:spPr>
        <p:txBody>
          <a:bodyPr anchor="t" rtlCol="false" tIns="0" lIns="0" bIns="0" rIns="0">
            <a:spAutoFit/>
          </a:bodyPr>
          <a:lstStyle/>
          <a:p>
            <a:pPr algn="ctr">
              <a:lnSpc>
                <a:spcPts val="3971"/>
              </a:lnSpc>
            </a:pPr>
            <a:r>
              <a:rPr lang="en-US" sz="2836" b="true">
                <a:solidFill>
                  <a:srgbClr val="FFFFFF"/>
                </a:solidFill>
                <a:latin typeface="Canva Sans 1 Bold"/>
                <a:ea typeface="Canva Sans 1 Bold"/>
                <a:cs typeface="Canva Sans 1 Bold"/>
                <a:sym typeface="Canva Sans 1 Bold"/>
              </a:rPr>
              <a:t>role :</a:t>
            </a:r>
          </a:p>
        </p:txBody>
      </p:sp>
      <p:sp>
        <p:nvSpPr>
          <p:cNvPr name="TextBox 28" id="28"/>
          <p:cNvSpPr txBox="true"/>
          <p:nvPr/>
        </p:nvSpPr>
        <p:spPr>
          <a:xfrm rot="0">
            <a:off x="268748" y="7779573"/>
            <a:ext cx="3231515" cy="2124075"/>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business model canvas</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sostac analysis</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business strategy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website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SEO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final presentation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content calendar design</a:t>
            </a:r>
          </a:p>
          <a:p>
            <a:pPr algn="l">
              <a:lnSpc>
                <a:spcPts val="2160"/>
              </a:lnSpc>
            </a:pPr>
          </a:p>
        </p:txBody>
      </p:sp>
      <p:sp>
        <p:nvSpPr>
          <p:cNvPr name="TextBox 29" id="29"/>
          <p:cNvSpPr txBox="true"/>
          <p:nvPr/>
        </p:nvSpPr>
        <p:spPr>
          <a:xfrm rot="0">
            <a:off x="3535966" y="7779573"/>
            <a:ext cx="2780665" cy="1323975"/>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competitor analysis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final presentation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content calendar </a:t>
            </a:r>
          </a:p>
          <a:p>
            <a:pPr algn="l">
              <a:lnSpc>
                <a:spcPts val="2160"/>
              </a:lnSpc>
            </a:pPr>
            <a:r>
              <a:rPr lang="en-US" sz="1800">
                <a:solidFill>
                  <a:srgbClr val="FFFFFF"/>
                </a:solidFill>
                <a:latin typeface="League Spartan"/>
                <a:ea typeface="League Spartan"/>
                <a:cs typeface="League Spartan"/>
                <a:sym typeface="League Spartan"/>
              </a:rPr>
              <a:t>      and designs </a:t>
            </a:r>
          </a:p>
          <a:p>
            <a:pPr algn="l">
              <a:lnSpc>
                <a:spcPts val="2160"/>
              </a:lnSpc>
            </a:pPr>
          </a:p>
        </p:txBody>
      </p:sp>
      <p:sp>
        <p:nvSpPr>
          <p:cNvPr name="TextBox 30" id="30"/>
          <p:cNvSpPr txBox="true"/>
          <p:nvPr/>
        </p:nvSpPr>
        <p:spPr>
          <a:xfrm rot="0">
            <a:off x="7118200" y="7744544"/>
            <a:ext cx="3294063" cy="790575"/>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swot and pest analysis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content calendar design </a:t>
            </a:r>
          </a:p>
          <a:p>
            <a:pPr algn="l">
              <a:lnSpc>
                <a:spcPts val="2160"/>
              </a:lnSpc>
            </a:pPr>
          </a:p>
        </p:txBody>
      </p:sp>
      <p:sp>
        <p:nvSpPr>
          <p:cNvPr name="TextBox 31" id="31"/>
          <p:cNvSpPr txBox="true"/>
          <p:nvPr/>
        </p:nvSpPr>
        <p:spPr>
          <a:xfrm rot="0">
            <a:off x="10657758" y="7744544"/>
            <a:ext cx="3468886" cy="1057275"/>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page moderation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photography &amp; montage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content calendar designs  </a:t>
            </a:r>
          </a:p>
          <a:p>
            <a:pPr algn="l">
              <a:lnSpc>
                <a:spcPts val="2160"/>
              </a:lnSpc>
            </a:pPr>
          </a:p>
        </p:txBody>
      </p:sp>
      <p:sp>
        <p:nvSpPr>
          <p:cNvPr name="TextBox 32" id="32"/>
          <p:cNvSpPr txBox="true"/>
          <p:nvPr/>
        </p:nvSpPr>
        <p:spPr>
          <a:xfrm rot="0">
            <a:off x="14164863" y="7779573"/>
            <a:ext cx="3344069" cy="1057275"/>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target personas  </a:t>
            </a:r>
          </a:p>
          <a:p>
            <a:pPr algn="l" marL="388620" indent="-194310" lvl="1">
              <a:lnSpc>
                <a:spcPts val="2160"/>
              </a:lnSpc>
              <a:buFont typeface="Arial"/>
              <a:buChar char="•"/>
            </a:pPr>
            <a:r>
              <a:rPr lang="en-US" sz="1800">
                <a:solidFill>
                  <a:srgbClr val="FFFFFF"/>
                </a:solidFill>
                <a:latin typeface="League Spartan"/>
                <a:ea typeface="League Spartan"/>
                <a:cs typeface="League Spartan"/>
                <a:sym typeface="League Spartan"/>
              </a:rPr>
              <a:t>content calendar designs</a:t>
            </a:r>
          </a:p>
          <a:p>
            <a:pPr algn="l">
              <a:lnSpc>
                <a:spcPts val="2160"/>
              </a:lnSpc>
            </a:pPr>
            <a:r>
              <a:rPr lang="en-US" sz="1800">
                <a:solidFill>
                  <a:srgbClr val="FFFFFF"/>
                </a:solidFill>
                <a:latin typeface="League Spartan"/>
                <a:ea typeface="League Spartan"/>
                <a:cs typeface="League Spartan"/>
                <a:sym typeface="League Spartan"/>
              </a:rPr>
              <a:t>  </a:t>
            </a:r>
          </a:p>
          <a:p>
            <a:pPr algn="l">
              <a:lnSpc>
                <a:spcPts val="2160"/>
              </a:lnSpc>
            </a:pPr>
          </a:p>
        </p:txBody>
      </p:sp>
      <p:sp>
        <p:nvSpPr>
          <p:cNvPr name="TextBox 33" id="33"/>
          <p:cNvSpPr txBox="true"/>
          <p:nvPr/>
        </p:nvSpPr>
        <p:spPr>
          <a:xfrm rot="0">
            <a:off x="10657758" y="8516809"/>
            <a:ext cx="3846111" cy="611505"/>
          </a:xfrm>
          <a:prstGeom prst="rect">
            <a:avLst/>
          </a:prstGeom>
        </p:spPr>
        <p:txBody>
          <a:bodyPr anchor="t" rtlCol="false" tIns="0" lIns="0" bIns="0" rIns="0">
            <a:spAutoFit/>
          </a:bodyPr>
          <a:lstStyle/>
          <a:p>
            <a:pPr algn="l" marL="388623" indent="-194312" lvl="1">
              <a:lnSpc>
                <a:spcPts val="2520"/>
              </a:lnSpc>
              <a:buFont typeface="Arial"/>
              <a:buChar char="•"/>
            </a:pPr>
            <a:r>
              <a:rPr lang="en-US" b="true" sz="1800">
                <a:solidFill>
                  <a:srgbClr val="FFFFFF"/>
                </a:solidFill>
                <a:latin typeface="Canva Sans 1 Bold"/>
                <a:ea typeface="Canva Sans 1 Bold"/>
                <a:cs typeface="Canva Sans 1 Bold"/>
                <a:sym typeface="Canva Sans 1 Bold"/>
              </a:rPr>
              <a:t>ad campaign launch and analysis </a:t>
            </a:r>
          </a:p>
        </p:txBody>
      </p:sp>
      <p:sp>
        <p:nvSpPr>
          <p:cNvPr name="TextBox 34" id="34"/>
          <p:cNvSpPr txBox="true"/>
          <p:nvPr/>
        </p:nvSpPr>
        <p:spPr>
          <a:xfrm rot="0">
            <a:off x="14164863" y="8274873"/>
            <a:ext cx="3578435" cy="629783"/>
          </a:xfrm>
          <a:prstGeom prst="rect">
            <a:avLst/>
          </a:prstGeom>
        </p:spPr>
        <p:txBody>
          <a:bodyPr anchor="t" rtlCol="false" tIns="0" lIns="0" bIns="0" rIns="0">
            <a:spAutoFit/>
          </a:bodyPr>
          <a:lstStyle/>
          <a:p>
            <a:pPr algn="l" marL="395184" indent="-197592" lvl="1">
              <a:lnSpc>
                <a:spcPts val="2562"/>
              </a:lnSpc>
              <a:buFont typeface="Arial"/>
              <a:buChar char="•"/>
            </a:pPr>
            <a:r>
              <a:rPr lang="en-US" b="true" sz="1830">
                <a:solidFill>
                  <a:srgbClr val="FFFFFF"/>
                </a:solidFill>
                <a:latin typeface="Canva Sans 1 Bold"/>
                <a:ea typeface="Canva Sans 1 Bold"/>
                <a:cs typeface="Canva Sans 1 Bold"/>
                <a:sym typeface="Canva Sans 1 Bold"/>
              </a:rPr>
              <a:t>ad campaign launch and analysis </a:t>
            </a:r>
          </a:p>
        </p:txBody>
      </p:sp>
      <p:sp>
        <p:nvSpPr>
          <p:cNvPr name="TextBox 35" id="35"/>
          <p:cNvSpPr txBox="true"/>
          <p:nvPr/>
        </p:nvSpPr>
        <p:spPr>
          <a:xfrm rot="0">
            <a:off x="3484368" y="8783509"/>
            <a:ext cx="3846111" cy="611505"/>
          </a:xfrm>
          <a:prstGeom prst="rect">
            <a:avLst/>
          </a:prstGeom>
        </p:spPr>
        <p:txBody>
          <a:bodyPr anchor="t" rtlCol="false" tIns="0" lIns="0" bIns="0" rIns="0">
            <a:spAutoFit/>
          </a:bodyPr>
          <a:lstStyle/>
          <a:p>
            <a:pPr algn="l" marL="388623" indent="-194312" lvl="1">
              <a:lnSpc>
                <a:spcPts val="2520"/>
              </a:lnSpc>
              <a:buFont typeface="Arial"/>
              <a:buChar char="•"/>
            </a:pPr>
            <a:r>
              <a:rPr lang="en-US" b="true" sz="1800">
                <a:solidFill>
                  <a:srgbClr val="FFFFFF"/>
                </a:solidFill>
                <a:latin typeface="Canva Sans 1 Bold"/>
                <a:ea typeface="Canva Sans 1 Bold"/>
                <a:cs typeface="Canva Sans 1 Bold"/>
                <a:sym typeface="Canva Sans 1 Bold"/>
              </a:rPr>
              <a:t>ad campaign launch and analysis </a:t>
            </a:r>
          </a:p>
        </p:txBody>
      </p:sp>
      <p:sp>
        <p:nvSpPr>
          <p:cNvPr name="TextBox 36" id="36"/>
          <p:cNvSpPr txBox="true"/>
          <p:nvPr/>
        </p:nvSpPr>
        <p:spPr>
          <a:xfrm rot="0">
            <a:off x="7118200" y="8293152"/>
            <a:ext cx="3846111" cy="611505"/>
          </a:xfrm>
          <a:prstGeom prst="rect">
            <a:avLst/>
          </a:prstGeom>
        </p:spPr>
        <p:txBody>
          <a:bodyPr anchor="t" rtlCol="false" tIns="0" lIns="0" bIns="0" rIns="0">
            <a:spAutoFit/>
          </a:bodyPr>
          <a:lstStyle/>
          <a:p>
            <a:pPr algn="l" marL="388623" indent="-194312" lvl="1">
              <a:lnSpc>
                <a:spcPts val="2520"/>
              </a:lnSpc>
              <a:buFont typeface="Arial"/>
              <a:buChar char="•"/>
            </a:pPr>
            <a:r>
              <a:rPr lang="en-US" b="true" sz="1800">
                <a:solidFill>
                  <a:srgbClr val="FFFFFF"/>
                </a:solidFill>
                <a:latin typeface="Canva Sans 1 Bold"/>
                <a:ea typeface="Canva Sans 1 Bold"/>
                <a:cs typeface="Canva Sans 1 Bold"/>
                <a:sym typeface="Canva Sans 1 Bold"/>
              </a:rPr>
              <a:t>ad campaign launch and analysis </a:t>
            </a:r>
          </a:p>
        </p:txBody>
      </p:sp>
      <p:sp>
        <p:nvSpPr>
          <p:cNvPr name="TextBox 37" id="37"/>
          <p:cNvSpPr txBox="true"/>
          <p:nvPr/>
        </p:nvSpPr>
        <p:spPr>
          <a:xfrm rot="0">
            <a:off x="268748" y="9583609"/>
            <a:ext cx="3846111" cy="611505"/>
          </a:xfrm>
          <a:prstGeom prst="rect">
            <a:avLst/>
          </a:prstGeom>
        </p:spPr>
        <p:txBody>
          <a:bodyPr anchor="t" rtlCol="false" tIns="0" lIns="0" bIns="0" rIns="0">
            <a:spAutoFit/>
          </a:bodyPr>
          <a:lstStyle/>
          <a:p>
            <a:pPr algn="l" marL="388623" indent="-194312" lvl="1">
              <a:lnSpc>
                <a:spcPts val="2520"/>
              </a:lnSpc>
              <a:buFont typeface="Arial"/>
              <a:buChar char="•"/>
            </a:pPr>
            <a:r>
              <a:rPr lang="en-US" b="true" sz="1800">
                <a:solidFill>
                  <a:srgbClr val="FFFFFF"/>
                </a:solidFill>
                <a:latin typeface="Canva Sans 1 Bold"/>
                <a:ea typeface="Canva Sans 1 Bold"/>
                <a:cs typeface="Canva Sans 1 Bold"/>
                <a:sym typeface="Canva Sans 1 Bold"/>
              </a:rPr>
              <a:t>ad campaign launch and analysis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199392" y="14414"/>
            <a:ext cx="3889216" cy="1604645"/>
          </a:xfrm>
          <a:prstGeom prst="rect">
            <a:avLst/>
          </a:prstGeom>
        </p:spPr>
        <p:txBody>
          <a:bodyPr anchor="t" rtlCol="false" tIns="0" lIns="0" bIns="0" rIns="0">
            <a:spAutoFit/>
          </a:bodyPr>
          <a:lstStyle/>
          <a:p>
            <a:pPr algn="ctr">
              <a:lnSpc>
                <a:spcPts val="12880"/>
              </a:lnSpc>
            </a:pPr>
            <a:r>
              <a:rPr lang="en-US" sz="9200">
                <a:solidFill>
                  <a:srgbClr val="FFFFFF"/>
                </a:solidFill>
                <a:latin typeface="Edo"/>
                <a:ea typeface="Edo"/>
                <a:cs typeface="Edo"/>
                <a:sym typeface="Edo"/>
              </a:rPr>
              <a:t>details</a:t>
            </a:r>
          </a:p>
        </p:txBody>
      </p:sp>
      <p:grpSp>
        <p:nvGrpSpPr>
          <p:cNvPr name="Group 3" id="3"/>
          <p:cNvGrpSpPr/>
          <p:nvPr/>
        </p:nvGrpSpPr>
        <p:grpSpPr>
          <a:xfrm rot="0">
            <a:off x="7564999" y="1912815"/>
            <a:ext cx="3172146" cy="1168538"/>
            <a:chOff x="0" y="0"/>
            <a:chExt cx="835462" cy="307763"/>
          </a:xfrm>
        </p:grpSpPr>
        <p:sp>
          <p:nvSpPr>
            <p:cNvPr name="Freeform 4" id="4"/>
            <p:cNvSpPr/>
            <p:nvPr/>
          </p:nvSpPr>
          <p:spPr>
            <a:xfrm flipH="false" flipV="false" rot="0">
              <a:off x="0" y="0"/>
              <a:ext cx="835462" cy="307763"/>
            </a:xfrm>
            <a:custGeom>
              <a:avLst/>
              <a:gdLst/>
              <a:ahLst/>
              <a:cxnLst/>
              <a:rect r="r" b="b" t="t" l="l"/>
              <a:pathLst>
                <a:path h="307763" w="835462">
                  <a:moveTo>
                    <a:pt x="0" y="0"/>
                  </a:moveTo>
                  <a:lnTo>
                    <a:pt x="835462" y="0"/>
                  </a:lnTo>
                  <a:lnTo>
                    <a:pt x="835462" y="307763"/>
                  </a:lnTo>
                  <a:lnTo>
                    <a:pt x="0" y="307763"/>
                  </a:lnTo>
                  <a:close/>
                </a:path>
              </a:pathLst>
            </a:custGeom>
            <a:solidFill>
              <a:srgbClr val="EA4802"/>
            </a:solidFill>
          </p:spPr>
        </p:sp>
        <p:sp>
          <p:nvSpPr>
            <p:cNvPr name="TextBox 5" id="5"/>
            <p:cNvSpPr txBox="true"/>
            <p:nvPr/>
          </p:nvSpPr>
          <p:spPr>
            <a:xfrm>
              <a:off x="0" y="-9525"/>
              <a:ext cx="835462" cy="317288"/>
            </a:xfrm>
            <a:prstGeom prst="rect">
              <a:avLst/>
            </a:prstGeom>
          </p:spPr>
          <p:txBody>
            <a:bodyPr anchor="ctr" rtlCol="false" tIns="254000" lIns="254000" bIns="254000" rIns="254000"/>
            <a:lstStyle/>
            <a:p>
              <a:pPr algn="r">
                <a:lnSpc>
                  <a:spcPts val="1800"/>
                </a:lnSpc>
              </a:pPr>
            </a:p>
            <a:p>
              <a:pPr algn="r">
                <a:lnSpc>
                  <a:spcPts val="1800"/>
                </a:lnSpc>
              </a:pPr>
            </a:p>
          </p:txBody>
        </p:sp>
      </p:grpSp>
      <p:grpSp>
        <p:nvGrpSpPr>
          <p:cNvPr name="Group 6" id="6"/>
          <p:cNvGrpSpPr/>
          <p:nvPr/>
        </p:nvGrpSpPr>
        <p:grpSpPr>
          <a:xfrm rot="0">
            <a:off x="4743804" y="4462583"/>
            <a:ext cx="4304393" cy="1053566"/>
            <a:chOff x="0" y="0"/>
            <a:chExt cx="1133667" cy="277482"/>
          </a:xfrm>
        </p:grpSpPr>
        <p:sp>
          <p:nvSpPr>
            <p:cNvPr name="Freeform 7" id="7"/>
            <p:cNvSpPr/>
            <p:nvPr/>
          </p:nvSpPr>
          <p:spPr>
            <a:xfrm flipH="false" flipV="false" rot="0">
              <a:off x="0" y="0"/>
              <a:ext cx="1133667" cy="277482"/>
            </a:xfrm>
            <a:custGeom>
              <a:avLst/>
              <a:gdLst/>
              <a:ahLst/>
              <a:cxnLst/>
              <a:rect r="r" b="b" t="t" l="l"/>
              <a:pathLst>
                <a:path h="277482" w="1133667">
                  <a:moveTo>
                    <a:pt x="0" y="0"/>
                  </a:moveTo>
                  <a:lnTo>
                    <a:pt x="1133667" y="0"/>
                  </a:lnTo>
                  <a:lnTo>
                    <a:pt x="1133667" y="277482"/>
                  </a:lnTo>
                  <a:lnTo>
                    <a:pt x="0" y="277482"/>
                  </a:lnTo>
                  <a:close/>
                </a:path>
              </a:pathLst>
            </a:custGeom>
            <a:solidFill>
              <a:srgbClr val="EA4802"/>
            </a:solidFill>
          </p:spPr>
        </p:sp>
        <p:sp>
          <p:nvSpPr>
            <p:cNvPr name="TextBox 8" id="8"/>
            <p:cNvSpPr txBox="true"/>
            <p:nvPr/>
          </p:nvSpPr>
          <p:spPr>
            <a:xfrm>
              <a:off x="0" y="-9525"/>
              <a:ext cx="1133667" cy="287007"/>
            </a:xfrm>
            <a:prstGeom prst="rect">
              <a:avLst/>
            </a:prstGeom>
          </p:spPr>
          <p:txBody>
            <a:bodyPr anchor="ctr" rtlCol="false" tIns="254000" lIns="254000" bIns="254000" rIns="254000"/>
            <a:lstStyle/>
            <a:p>
              <a:pPr algn="r">
                <a:lnSpc>
                  <a:spcPts val="1800"/>
                </a:lnSpc>
              </a:pPr>
            </a:p>
          </p:txBody>
        </p:sp>
      </p:grpSp>
      <p:grpSp>
        <p:nvGrpSpPr>
          <p:cNvPr name="Group 9" id="9"/>
          <p:cNvGrpSpPr/>
          <p:nvPr/>
        </p:nvGrpSpPr>
        <p:grpSpPr>
          <a:xfrm rot="0">
            <a:off x="4565430" y="7555246"/>
            <a:ext cx="4482767" cy="2379337"/>
            <a:chOff x="0" y="0"/>
            <a:chExt cx="1180646" cy="626657"/>
          </a:xfrm>
        </p:grpSpPr>
        <p:sp>
          <p:nvSpPr>
            <p:cNvPr name="Freeform 10" id="10"/>
            <p:cNvSpPr/>
            <p:nvPr/>
          </p:nvSpPr>
          <p:spPr>
            <a:xfrm flipH="false" flipV="false" rot="0">
              <a:off x="0" y="0"/>
              <a:ext cx="1180646" cy="626657"/>
            </a:xfrm>
            <a:custGeom>
              <a:avLst/>
              <a:gdLst/>
              <a:ahLst/>
              <a:cxnLst/>
              <a:rect r="r" b="b" t="t" l="l"/>
              <a:pathLst>
                <a:path h="626657" w="1180646">
                  <a:moveTo>
                    <a:pt x="0" y="0"/>
                  </a:moveTo>
                  <a:lnTo>
                    <a:pt x="1180646" y="0"/>
                  </a:lnTo>
                  <a:lnTo>
                    <a:pt x="1180646" y="626657"/>
                  </a:lnTo>
                  <a:lnTo>
                    <a:pt x="0" y="626657"/>
                  </a:lnTo>
                  <a:close/>
                </a:path>
              </a:pathLst>
            </a:custGeom>
            <a:solidFill>
              <a:srgbClr val="EA4802"/>
            </a:solidFill>
          </p:spPr>
        </p:sp>
        <p:sp>
          <p:nvSpPr>
            <p:cNvPr name="TextBox 11" id="11"/>
            <p:cNvSpPr txBox="true"/>
            <p:nvPr/>
          </p:nvSpPr>
          <p:spPr>
            <a:xfrm>
              <a:off x="0" y="0"/>
              <a:ext cx="1180646" cy="626657"/>
            </a:xfrm>
            <a:prstGeom prst="rect">
              <a:avLst/>
            </a:prstGeom>
          </p:spPr>
          <p:txBody>
            <a:bodyPr anchor="ctr" rtlCol="false" tIns="254000" lIns="254000" bIns="254000" rIns="254000"/>
            <a:lstStyle/>
            <a:p>
              <a:pPr algn="l">
                <a:lnSpc>
                  <a:spcPts val="1680"/>
                </a:lnSpc>
              </a:pPr>
            </a:p>
          </p:txBody>
        </p:sp>
      </p:grpSp>
      <p:grpSp>
        <p:nvGrpSpPr>
          <p:cNvPr name="Group 12" id="12"/>
          <p:cNvGrpSpPr/>
          <p:nvPr/>
        </p:nvGrpSpPr>
        <p:grpSpPr>
          <a:xfrm rot="0">
            <a:off x="4565430" y="6019748"/>
            <a:ext cx="4437278" cy="1064260"/>
            <a:chOff x="0" y="0"/>
            <a:chExt cx="1168666" cy="280299"/>
          </a:xfrm>
        </p:grpSpPr>
        <p:sp>
          <p:nvSpPr>
            <p:cNvPr name="Freeform 13" id="13"/>
            <p:cNvSpPr/>
            <p:nvPr/>
          </p:nvSpPr>
          <p:spPr>
            <a:xfrm flipH="false" flipV="false" rot="0">
              <a:off x="0" y="0"/>
              <a:ext cx="1168666" cy="280299"/>
            </a:xfrm>
            <a:custGeom>
              <a:avLst/>
              <a:gdLst/>
              <a:ahLst/>
              <a:cxnLst/>
              <a:rect r="r" b="b" t="t" l="l"/>
              <a:pathLst>
                <a:path h="280299" w="1168666">
                  <a:moveTo>
                    <a:pt x="0" y="0"/>
                  </a:moveTo>
                  <a:lnTo>
                    <a:pt x="1168666" y="0"/>
                  </a:lnTo>
                  <a:lnTo>
                    <a:pt x="1168666" y="280299"/>
                  </a:lnTo>
                  <a:lnTo>
                    <a:pt x="0" y="280299"/>
                  </a:lnTo>
                  <a:close/>
                </a:path>
              </a:pathLst>
            </a:custGeom>
            <a:solidFill>
              <a:srgbClr val="EA4802"/>
            </a:solidFill>
          </p:spPr>
        </p:sp>
        <p:sp>
          <p:nvSpPr>
            <p:cNvPr name="TextBox 14" id="14"/>
            <p:cNvSpPr txBox="true"/>
            <p:nvPr/>
          </p:nvSpPr>
          <p:spPr>
            <a:xfrm>
              <a:off x="0" y="0"/>
              <a:ext cx="1168666" cy="280299"/>
            </a:xfrm>
            <a:prstGeom prst="rect">
              <a:avLst/>
            </a:prstGeom>
          </p:spPr>
          <p:txBody>
            <a:bodyPr anchor="ctr" rtlCol="false" tIns="254000" lIns="254000" bIns="254000" rIns="254000"/>
            <a:lstStyle/>
            <a:p>
              <a:pPr algn="l">
                <a:lnSpc>
                  <a:spcPts val="2159"/>
                </a:lnSpc>
              </a:pPr>
              <a:r>
                <a:rPr lang="en-US" sz="1799" spc="53">
                  <a:solidFill>
                    <a:srgbClr val="FFFFFF"/>
                  </a:solidFill>
                  <a:latin typeface="Aileron"/>
                  <a:ea typeface="Aileron"/>
                  <a:cs typeface="Aileron"/>
                  <a:sym typeface="Aileron"/>
                </a:rPr>
                <a:t>create and Optimize website for search engines (SEO)</a:t>
              </a:r>
            </a:p>
          </p:txBody>
        </p:sp>
      </p:grpSp>
      <p:grpSp>
        <p:nvGrpSpPr>
          <p:cNvPr name="Group 15" id="15"/>
          <p:cNvGrpSpPr/>
          <p:nvPr/>
        </p:nvGrpSpPr>
        <p:grpSpPr>
          <a:xfrm rot="0">
            <a:off x="9387402" y="4462583"/>
            <a:ext cx="3722330" cy="1053566"/>
            <a:chOff x="0" y="0"/>
            <a:chExt cx="980367" cy="277482"/>
          </a:xfrm>
        </p:grpSpPr>
        <p:sp>
          <p:nvSpPr>
            <p:cNvPr name="Freeform 16" id="16"/>
            <p:cNvSpPr/>
            <p:nvPr/>
          </p:nvSpPr>
          <p:spPr>
            <a:xfrm flipH="false" flipV="false" rot="0">
              <a:off x="0" y="0"/>
              <a:ext cx="980367" cy="277482"/>
            </a:xfrm>
            <a:custGeom>
              <a:avLst/>
              <a:gdLst/>
              <a:ahLst/>
              <a:cxnLst/>
              <a:rect r="r" b="b" t="t" l="l"/>
              <a:pathLst>
                <a:path h="277482" w="980367">
                  <a:moveTo>
                    <a:pt x="0" y="0"/>
                  </a:moveTo>
                  <a:lnTo>
                    <a:pt x="980367" y="0"/>
                  </a:lnTo>
                  <a:lnTo>
                    <a:pt x="980367" y="277482"/>
                  </a:lnTo>
                  <a:lnTo>
                    <a:pt x="0" y="277482"/>
                  </a:lnTo>
                  <a:close/>
                </a:path>
              </a:pathLst>
            </a:custGeom>
            <a:solidFill>
              <a:srgbClr val="EA4802"/>
            </a:solidFill>
          </p:spPr>
        </p:sp>
        <p:sp>
          <p:nvSpPr>
            <p:cNvPr name="TextBox 17" id="17"/>
            <p:cNvSpPr txBox="true"/>
            <p:nvPr/>
          </p:nvSpPr>
          <p:spPr>
            <a:xfrm>
              <a:off x="0" y="0"/>
              <a:ext cx="980367" cy="277482"/>
            </a:xfrm>
            <a:prstGeom prst="rect">
              <a:avLst/>
            </a:prstGeom>
          </p:spPr>
          <p:txBody>
            <a:bodyPr anchor="ctr" rtlCol="false" tIns="254000" lIns="254000" bIns="254000" rIns="254000"/>
            <a:lstStyle/>
            <a:p>
              <a:pPr algn="l">
                <a:lnSpc>
                  <a:spcPts val="2279"/>
                </a:lnSpc>
              </a:pPr>
              <a:r>
                <a:rPr lang="en-US" sz="1899" spc="56">
                  <a:solidFill>
                    <a:srgbClr val="FFFFFF"/>
                  </a:solidFill>
                  <a:latin typeface="Aileron"/>
                  <a:ea typeface="Aileron"/>
                  <a:cs typeface="Aileron"/>
                  <a:sym typeface="Aileron"/>
                </a:rPr>
                <a:t>Increase social media reach by 20-30% within 1 months</a:t>
              </a:r>
            </a:p>
          </p:txBody>
        </p:sp>
      </p:grpSp>
      <p:grpSp>
        <p:nvGrpSpPr>
          <p:cNvPr name="Group 18" id="18"/>
          <p:cNvGrpSpPr/>
          <p:nvPr/>
        </p:nvGrpSpPr>
        <p:grpSpPr>
          <a:xfrm rot="0">
            <a:off x="9269525" y="7590103"/>
            <a:ext cx="3840207" cy="2369567"/>
            <a:chOff x="0" y="0"/>
            <a:chExt cx="1011413" cy="624083"/>
          </a:xfrm>
        </p:grpSpPr>
        <p:sp>
          <p:nvSpPr>
            <p:cNvPr name="Freeform 19" id="19"/>
            <p:cNvSpPr/>
            <p:nvPr/>
          </p:nvSpPr>
          <p:spPr>
            <a:xfrm flipH="false" flipV="false" rot="0">
              <a:off x="0" y="0"/>
              <a:ext cx="1011413" cy="624083"/>
            </a:xfrm>
            <a:custGeom>
              <a:avLst/>
              <a:gdLst/>
              <a:ahLst/>
              <a:cxnLst/>
              <a:rect r="r" b="b" t="t" l="l"/>
              <a:pathLst>
                <a:path h="624083" w="1011413">
                  <a:moveTo>
                    <a:pt x="0" y="0"/>
                  </a:moveTo>
                  <a:lnTo>
                    <a:pt x="1011413" y="0"/>
                  </a:lnTo>
                  <a:lnTo>
                    <a:pt x="1011413" y="624083"/>
                  </a:lnTo>
                  <a:lnTo>
                    <a:pt x="0" y="624083"/>
                  </a:lnTo>
                  <a:close/>
                </a:path>
              </a:pathLst>
            </a:custGeom>
            <a:solidFill>
              <a:srgbClr val="EA4802"/>
            </a:solidFill>
          </p:spPr>
        </p:sp>
        <p:sp>
          <p:nvSpPr>
            <p:cNvPr name="TextBox 20" id="20"/>
            <p:cNvSpPr txBox="true"/>
            <p:nvPr/>
          </p:nvSpPr>
          <p:spPr>
            <a:xfrm>
              <a:off x="0" y="-9525"/>
              <a:ext cx="1011413" cy="633608"/>
            </a:xfrm>
            <a:prstGeom prst="rect">
              <a:avLst/>
            </a:prstGeom>
          </p:spPr>
          <p:txBody>
            <a:bodyPr anchor="ctr" rtlCol="false" tIns="254000" lIns="254000" bIns="254000" rIns="254000"/>
            <a:lstStyle/>
            <a:p>
              <a:pPr algn="r">
                <a:lnSpc>
                  <a:spcPts val="1800"/>
                </a:lnSpc>
              </a:pPr>
            </a:p>
          </p:txBody>
        </p:sp>
      </p:grpSp>
      <p:grpSp>
        <p:nvGrpSpPr>
          <p:cNvPr name="Group 21" id="21"/>
          <p:cNvGrpSpPr/>
          <p:nvPr/>
        </p:nvGrpSpPr>
        <p:grpSpPr>
          <a:xfrm rot="0">
            <a:off x="9293489" y="5999428"/>
            <a:ext cx="3816244" cy="1104900"/>
            <a:chOff x="0" y="0"/>
            <a:chExt cx="1005101" cy="291002"/>
          </a:xfrm>
        </p:grpSpPr>
        <p:sp>
          <p:nvSpPr>
            <p:cNvPr name="Freeform 22" id="22"/>
            <p:cNvSpPr/>
            <p:nvPr/>
          </p:nvSpPr>
          <p:spPr>
            <a:xfrm flipH="false" flipV="false" rot="0">
              <a:off x="0" y="0"/>
              <a:ext cx="1005101" cy="291002"/>
            </a:xfrm>
            <a:custGeom>
              <a:avLst/>
              <a:gdLst/>
              <a:ahLst/>
              <a:cxnLst/>
              <a:rect r="r" b="b" t="t" l="l"/>
              <a:pathLst>
                <a:path h="291002" w="1005101">
                  <a:moveTo>
                    <a:pt x="0" y="0"/>
                  </a:moveTo>
                  <a:lnTo>
                    <a:pt x="1005101" y="0"/>
                  </a:lnTo>
                  <a:lnTo>
                    <a:pt x="1005101" y="291002"/>
                  </a:lnTo>
                  <a:lnTo>
                    <a:pt x="0" y="291002"/>
                  </a:lnTo>
                  <a:close/>
                </a:path>
              </a:pathLst>
            </a:custGeom>
            <a:solidFill>
              <a:srgbClr val="EA4802"/>
            </a:solidFill>
          </p:spPr>
        </p:sp>
        <p:sp>
          <p:nvSpPr>
            <p:cNvPr name="TextBox 23" id="23"/>
            <p:cNvSpPr txBox="true"/>
            <p:nvPr/>
          </p:nvSpPr>
          <p:spPr>
            <a:xfrm>
              <a:off x="0" y="0"/>
              <a:ext cx="1005101" cy="291002"/>
            </a:xfrm>
            <a:prstGeom prst="rect">
              <a:avLst/>
            </a:prstGeom>
          </p:spPr>
          <p:txBody>
            <a:bodyPr anchor="ctr" rtlCol="false" tIns="254000" lIns="254000" bIns="254000" rIns="254000"/>
            <a:lstStyle/>
            <a:p>
              <a:pPr algn="l">
                <a:lnSpc>
                  <a:spcPts val="2159"/>
                </a:lnSpc>
              </a:pPr>
              <a:r>
                <a:rPr lang="en-US" sz="1799" spc="53">
                  <a:solidFill>
                    <a:srgbClr val="FFFFFF"/>
                  </a:solidFill>
                  <a:latin typeface="Aileron"/>
                  <a:ea typeface="Aileron"/>
                  <a:cs typeface="Aileron"/>
                  <a:sym typeface="Aileron"/>
                </a:rPr>
                <a:t>Implement targeted social media marketing campaigns</a:t>
              </a:r>
            </a:p>
          </p:txBody>
        </p:sp>
      </p:grpSp>
      <p:sp>
        <p:nvSpPr>
          <p:cNvPr name="AutoShape 24" id="24"/>
          <p:cNvSpPr/>
          <p:nvPr/>
        </p:nvSpPr>
        <p:spPr>
          <a:xfrm flipH="true" flipV="true">
            <a:off x="9151072" y="3081353"/>
            <a:ext cx="22971" cy="1041221"/>
          </a:xfrm>
          <a:prstGeom prst="line">
            <a:avLst/>
          </a:prstGeom>
          <a:ln cap="flat" w="28575">
            <a:solidFill>
              <a:srgbClr val="EA4802"/>
            </a:solidFill>
            <a:prstDash val="solid"/>
            <a:headEnd type="none" len="sm" w="sm"/>
            <a:tailEnd type="none" len="sm" w="sm"/>
          </a:ln>
        </p:spPr>
      </p:sp>
      <p:sp>
        <p:nvSpPr>
          <p:cNvPr name="AutoShape 25" id="25"/>
          <p:cNvSpPr/>
          <p:nvPr/>
        </p:nvSpPr>
        <p:spPr>
          <a:xfrm flipV="true">
            <a:off x="7900409" y="4122575"/>
            <a:ext cx="22745" cy="340008"/>
          </a:xfrm>
          <a:prstGeom prst="line">
            <a:avLst/>
          </a:prstGeom>
          <a:ln cap="flat" w="28575">
            <a:solidFill>
              <a:srgbClr val="EA4802"/>
            </a:solidFill>
            <a:prstDash val="solid"/>
            <a:headEnd type="none" len="sm" w="sm"/>
            <a:tailEnd type="none" len="sm" w="sm"/>
          </a:ln>
        </p:spPr>
      </p:sp>
      <p:sp>
        <p:nvSpPr>
          <p:cNvPr name="AutoShape 26" id="26"/>
          <p:cNvSpPr/>
          <p:nvPr/>
        </p:nvSpPr>
        <p:spPr>
          <a:xfrm flipV="true">
            <a:off x="10447676" y="4127337"/>
            <a:ext cx="22745" cy="352954"/>
          </a:xfrm>
          <a:prstGeom prst="line">
            <a:avLst/>
          </a:prstGeom>
          <a:ln cap="flat" w="28575">
            <a:solidFill>
              <a:srgbClr val="EA4802"/>
            </a:solidFill>
            <a:prstDash val="solid"/>
            <a:headEnd type="none" len="sm" w="sm"/>
            <a:tailEnd type="none" len="sm" w="sm"/>
          </a:ln>
        </p:spPr>
      </p:sp>
      <p:sp>
        <p:nvSpPr>
          <p:cNvPr name="AutoShape 27" id="27"/>
          <p:cNvSpPr/>
          <p:nvPr/>
        </p:nvSpPr>
        <p:spPr>
          <a:xfrm>
            <a:off x="10074166" y="5516149"/>
            <a:ext cx="1127445" cy="483279"/>
          </a:xfrm>
          <a:prstGeom prst="line">
            <a:avLst/>
          </a:prstGeom>
          <a:ln cap="flat" w="28575">
            <a:solidFill>
              <a:srgbClr val="EA4802"/>
            </a:solidFill>
            <a:prstDash val="solid"/>
            <a:headEnd type="none" len="sm" w="sm"/>
            <a:tailEnd type="none" len="sm" w="sm"/>
          </a:ln>
        </p:spPr>
      </p:sp>
      <p:sp>
        <p:nvSpPr>
          <p:cNvPr name="AutoShape 28" id="28"/>
          <p:cNvSpPr/>
          <p:nvPr/>
        </p:nvSpPr>
        <p:spPr>
          <a:xfrm flipH="true">
            <a:off x="7900409" y="4122575"/>
            <a:ext cx="2547267" cy="0"/>
          </a:xfrm>
          <a:prstGeom prst="line">
            <a:avLst/>
          </a:prstGeom>
          <a:ln cap="flat" w="28575">
            <a:solidFill>
              <a:srgbClr val="EA4802"/>
            </a:solidFill>
            <a:prstDash val="solid"/>
            <a:headEnd type="none" len="sm" w="sm"/>
            <a:tailEnd type="none" len="sm" w="sm"/>
          </a:ln>
        </p:spPr>
      </p:sp>
      <p:sp>
        <p:nvSpPr>
          <p:cNvPr name="TextBox 29" id="29"/>
          <p:cNvSpPr txBox="true"/>
          <p:nvPr/>
        </p:nvSpPr>
        <p:spPr>
          <a:xfrm rot="0">
            <a:off x="4743804" y="4637353"/>
            <a:ext cx="4281648" cy="952500"/>
          </a:xfrm>
          <a:prstGeom prst="rect">
            <a:avLst/>
          </a:prstGeom>
        </p:spPr>
        <p:txBody>
          <a:bodyPr anchor="t" rtlCol="false" tIns="0" lIns="0" bIns="0" rIns="0">
            <a:spAutoFit/>
          </a:bodyPr>
          <a:lstStyle/>
          <a:p>
            <a:pPr algn="ctr">
              <a:lnSpc>
                <a:spcPts val="2519"/>
              </a:lnSpc>
              <a:spcBef>
                <a:spcPct val="0"/>
              </a:spcBef>
            </a:pPr>
            <a:r>
              <a:rPr lang="en-US" sz="2099" spc="62">
                <a:solidFill>
                  <a:srgbClr val="FFFFFF"/>
                </a:solidFill>
                <a:latin typeface="Aileron"/>
                <a:ea typeface="Aileron"/>
                <a:cs typeface="Aileron"/>
                <a:sym typeface="Aileron"/>
              </a:rPr>
              <a:t>establish a website in the next month</a:t>
            </a:r>
          </a:p>
          <a:p>
            <a:pPr algn="ctr">
              <a:lnSpc>
                <a:spcPts val="2519"/>
              </a:lnSpc>
              <a:spcBef>
                <a:spcPct val="0"/>
              </a:spcBef>
            </a:pPr>
          </a:p>
        </p:txBody>
      </p:sp>
      <p:sp>
        <p:nvSpPr>
          <p:cNvPr name="AutoShape 30" id="30"/>
          <p:cNvSpPr/>
          <p:nvPr/>
        </p:nvSpPr>
        <p:spPr>
          <a:xfrm flipV="true">
            <a:off x="6784069" y="5516149"/>
            <a:ext cx="1116340" cy="503599"/>
          </a:xfrm>
          <a:prstGeom prst="line">
            <a:avLst/>
          </a:prstGeom>
          <a:ln cap="flat" w="28575">
            <a:solidFill>
              <a:srgbClr val="EA4802"/>
            </a:solidFill>
            <a:prstDash val="solid"/>
            <a:headEnd type="none" len="sm" w="sm"/>
            <a:tailEnd type="none" len="sm" w="sm"/>
          </a:ln>
        </p:spPr>
      </p:sp>
      <p:sp>
        <p:nvSpPr>
          <p:cNvPr name="TextBox 31" id="31"/>
          <p:cNvSpPr txBox="true"/>
          <p:nvPr/>
        </p:nvSpPr>
        <p:spPr>
          <a:xfrm rot="0">
            <a:off x="7238689" y="2154184"/>
            <a:ext cx="3498456" cy="685800"/>
          </a:xfrm>
          <a:prstGeom prst="rect">
            <a:avLst/>
          </a:prstGeom>
        </p:spPr>
        <p:txBody>
          <a:bodyPr anchor="t" rtlCol="false" tIns="0" lIns="0" bIns="0" rIns="0">
            <a:spAutoFit/>
          </a:bodyPr>
          <a:lstStyle/>
          <a:p>
            <a:pPr algn="ctr">
              <a:lnSpc>
                <a:spcPts val="2759"/>
              </a:lnSpc>
              <a:spcBef>
                <a:spcPct val="0"/>
              </a:spcBef>
            </a:pPr>
            <a:r>
              <a:rPr lang="en-US" b="true" sz="2299" i="true" spc="68">
                <a:solidFill>
                  <a:srgbClr val="EDF0F2"/>
                </a:solidFill>
                <a:latin typeface="Aileron Bold Italics"/>
                <a:ea typeface="Aileron Bold Italics"/>
                <a:cs typeface="Aileron Bold Italics"/>
                <a:sym typeface="Aileron Bold Italics"/>
              </a:rPr>
              <a:t> Increase Brand Awareness</a:t>
            </a:r>
          </a:p>
        </p:txBody>
      </p:sp>
      <p:sp>
        <p:nvSpPr>
          <p:cNvPr name="TextBox 32" id="32"/>
          <p:cNvSpPr txBox="true"/>
          <p:nvPr/>
        </p:nvSpPr>
        <p:spPr>
          <a:xfrm rot="0">
            <a:off x="4743804" y="7706689"/>
            <a:ext cx="4254939" cy="1038225"/>
          </a:xfrm>
          <a:prstGeom prst="rect">
            <a:avLst/>
          </a:prstGeom>
        </p:spPr>
        <p:txBody>
          <a:bodyPr anchor="t" rtlCol="false" tIns="0" lIns="0" bIns="0" rIns="0">
            <a:spAutoFit/>
          </a:bodyPr>
          <a:lstStyle/>
          <a:p>
            <a:pPr algn="l" marL="367029" indent="-183514" lvl="1">
              <a:lnSpc>
                <a:spcPts val="2039"/>
              </a:lnSpc>
              <a:buFont typeface="Arial"/>
              <a:buChar char="•"/>
            </a:pPr>
            <a:r>
              <a:rPr lang="en-US" sz="1699" spc="50">
                <a:solidFill>
                  <a:srgbClr val="FFFFFF"/>
                </a:solidFill>
                <a:latin typeface="Aileron"/>
                <a:ea typeface="Aileron"/>
                <a:cs typeface="Aileron"/>
                <a:sym typeface="Aileron"/>
              </a:rPr>
              <a:t>create skateZone website using wix </a:t>
            </a:r>
          </a:p>
          <a:p>
            <a:pPr algn="l" marL="367029" indent="-183514" lvl="1">
              <a:lnSpc>
                <a:spcPts val="2039"/>
              </a:lnSpc>
              <a:buFont typeface="Arial"/>
              <a:buChar char="•"/>
            </a:pPr>
            <a:r>
              <a:rPr lang="en-US" sz="1699" spc="50">
                <a:solidFill>
                  <a:srgbClr val="FFFFFF"/>
                </a:solidFill>
                <a:latin typeface="Aileron"/>
                <a:ea typeface="Aileron"/>
                <a:cs typeface="Aileron"/>
                <a:sym typeface="Aileron"/>
              </a:rPr>
              <a:t>Conduct keyword research and incorporate relevant keywords into website content.</a:t>
            </a:r>
          </a:p>
        </p:txBody>
      </p:sp>
      <p:sp>
        <p:nvSpPr>
          <p:cNvPr name="TextBox 33" id="33"/>
          <p:cNvSpPr txBox="true"/>
          <p:nvPr/>
        </p:nvSpPr>
        <p:spPr>
          <a:xfrm rot="0">
            <a:off x="9151072" y="7645726"/>
            <a:ext cx="3958661" cy="1333500"/>
          </a:xfrm>
          <a:prstGeom prst="rect">
            <a:avLst/>
          </a:prstGeom>
        </p:spPr>
        <p:txBody>
          <a:bodyPr anchor="t" rtlCol="false" tIns="0" lIns="0" bIns="0" rIns="0">
            <a:spAutoFit/>
          </a:bodyPr>
          <a:lstStyle/>
          <a:p>
            <a:pPr algn="l" marL="383979" indent="-191990" lvl="1">
              <a:lnSpc>
                <a:spcPts val="2134"/>
              </a:lnSpc>
              <a:buFont typeface="Arial"/>
              <a:buChar char="•"/>
            </a:pPr>
            <a:r>
              <a:rPr lang="en-US" sz="1778" spc="53">
                <a:solidFill>
                  <a:srgbClr val="FFFFFF"/>
                </a:solidFill>
                <a:latin typeface="Aileron"/>
                <a:ea typeface="Aileron"/>
                <a:cs typeface="Aileron"/>
                <a:sym typeface="Aileron"/>
              </a:rPr>
              <a:t>Create regular engaging content (videos, tutorials)(content calender ).</a:t>
            </a:r>
          </a:p>
          <a:p>
            <a:pPr algn="l" marL="383979" indent="-191990" lvl="1">
              <a:lnSpc>
                <a:spcPts val="2134"/>
              </a:lnSpc>
              <a:buFont typeface="Arial"/>
              <a:buChar char="•"/>
            </a:pPr>
            <a:r>
              <a:rPr lang="en-US" sz="1778" spc="53">
                <a:solidFill>
                  <a:srgbClr val="FFFFFF"/>
                </a:solidFill>
                <a:latin typeface="Aileron"/>
                <a:ea typeface="Aileron"/>
                <a:cs typeface="Aileron"/>
                <a:sym typeface="Aileron"/>
              </a:rPr>
              <a:t>Run Facebook and Instagram ads focusing on local audiences.</a:t>
            </a:r>
          </a:p>
        </p:txBody>
      </p:sp>
      <p:sp>
        <p:nvSpPr>
          <p:cNvPr name="Freeform 34" id="34"/>
          <p:cNvSpPr/>
          <p:nvPr/>
        </p:nvSpPr>
        <p:spPr>
          <a:xfrm flipH="false" flipV="false" rot="-2907021">
            <a:off x="4087831" y="-178431"/>
            <a:ext cx="955198" cy="2375069"/>
          </a:xfrm>
          <a:custGeom>
            <a:avLst/>
            <a:gdLst/>
            <a:ahLst/>
            <a:cxnLst/>
            <a:rect r="r" b="b" t="t" l="l"/>
            <a:pathLst>
              <a:path h="2375069" w="955198">
                <a:moveTo>
                  <a:pt x="0" y="0"/>
                </a:moveTo>
                <a:lnTo>
                  <a:pt x="955198" y="0"/>
                </a:lnTo>
                <a:lnTo>
                  <a:pt x="955198" y="2375069"/>
                </a:lnTo>
                <a:lnTo>
                  <a:pt x="0" y="2375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5" id="35"/>
          <p:cNvGrpSpPr/>
          <p:nvPr/>
        </p:nvGrpSpPr>
        <p:grpSpPr>
          <a:xfrm rot="0">
            <a:off x="792981" y="1619059"/>
            <a:ext cx="3176952" cy="1592869"/>
            <a:chOff x="0" y="0"/>
            <a:chExt cx="810558" cy="406400"/>
          </a:xfrm>
        </p:grpSpPr>
        <p:sp>
          <p:nvSpPr>
            <p:cNvPr name="Freeform 36" id="36"/>
            <p:cNvSpPr/>
            <p:nvPr/>
          </p:nvSpPr>
          <p:spPr>
            <a:xfrm flipH="false" flipV="false" rot="0">
              <a:off x="0" y="0"/>
              <a:ext cx="810558" cy="406400"/>
            </a:xfrm>
            <a:custGeom>
              <a:avLst/>
              <a:gdLst/>
              <a:ahLst/>
              <a:cxnLst/>
              <a:rect r="r" b="b" t="t" l="l"/>
              <a:pathLst>
                <a:path h="406400" w="810558">
                  <a:moveTo>
                    <a:pt x="607358" y="0"/>
                  </a:moveTo>
                  <a:lnTo>
                    <a:pt x="0" y="0"/>
                  </a:lnTo>
                  <a:lnTo>
                    <a:pt x="0" y="406400"/>
                  </a:lnTo>
                  <a:lnTo>
                    <a:pt x="607358" y="406400"/>
                  </a:lnTo>
                  <a:lnTo>
                    <a:pt x="810558" y="203200"/>
                  </a:lnTo>
                  <a:lnTo>
                    <a:pt x="607358" y="0"/>
                  </a:lnTo>
                  <a:close/>
                </a:path>
              </a:pathLst>
            </a:custGeom>
            <a:solidFill>
              <a:srgbClr val="EA4802"/>
            </a:solidFill>
          </p:spPr>
        </p:sp>
        <p:sp>
          <p:nvSpPr>
            <p:cNvPr name="TextBox 37" id="37"/>
            <p:cNvSpPr txBox="true"/>
            <p:nvPr/>
          </p:nvSpPr>
          <p:spPr>
            <a:xfrm>
              <a:off x="0" y="-19050"/>
              <a:ext cx="696258" cy="425450"/>
            </a:xfrm>
            <a:prstGeom prst="rect">
              <a:avLst/>
            </a:prstGeom>
          </p:spPr>
          <p:txBody>
            <a:bodyPr anchor="ctr" rtlCol="false" tIns="50800" lIns="50800" bIns="50800" rIns="50800"/>
            <a:lstStyle/>
            <a:p>
              <a:pPr algn="ctr">
                <a:lnSpc>
                  <a:spcPts val="3359"/>
                </a:lnSpc>
              </a:pPr>
              <a:r>
                <a:rPr lang="en-US" sz="2799" spc="83">
                  <a:solidFill>
                    <a:srgbClr val="FFFFFF"/>
                  </a:solidFill>
                  <a:latin typeface="Edo"/>
                  <a:ea typeface="Edo"/>
                  <a:cs typeface="Edo"/>
                  <a:sym typeface="Edo"/>
                </a:rPr>
                <a:t>goals</a:t>
              </a:r>
            </a:p>
          </p:txBody>
        </p:sp>
      </p:grpSp>
      <p:grpSp>
        <p:nvGrpSpPr>
          <p:cNvPr name="Group 38" id="38"/>
          <p:cNvGrpSpPr/>
          <p:nvPr/>
        </p:nvGrpSpPr>
        <p:grpSpPr>
          <a:xfrm rot="0">
            <a:off x="792981" y="3817808"/>
            <a:ext cx="2553237" cy="1324967"/>
            <a:chOff x="0" y="0"/>
            <a:chExt cx="783141" cy="406400"/>
          </a:xfrm>
        </p:grpSpPr>
        <p:sp>
          <p:nvSpPr>
            <p:cNvPr name="Freeform 39" id="39"/>
            <p:cNvSpPr/>
            <p:nvPr/>
          </p:nvSpPr>
          <p:spPr>
            <a:xfrm flipH="false" flipV="false" rot="0">
              <a:off x="0" y="0"/>
              <a:ext cx="783141" cy="406400"/>
            </a:xfrm>
            <a:custGeom>
              <a:avLst/>
              <a:gdLst/>
              <a:ahLst/>
              <a:cxnLst/>
              <a:rect r="r" b="b" t="t" l="l"/>
              <a:pathLst>
                <a:path h="406400" w="783141">
                  <a:moveTo>
                    <a:pt x="579941" y="0"/>
                  </a:moveTo>
                  <a:lnTo>
                    <a:pt x="0" y="0"/>
                  </a:lnTo>
                  <a:lnTo>
                    <a:pt x="0" y="406400"/>
                  </a:lnTo>
                  <a:lnTo>
                    <a:pt x="579941" y="406400"/>
                  </a:lnTo>
                  <a:lnTo>
                    <a:pt x="783141" y="203200"/>
                  </a:lnTo>
                  <a:lnTo>
                    <a:pt x="579941" y="0"/>
                  </a:lnTo>
                  <a:close/>
                </a:path>
              </a:pathLst>
            </a:custGeom>
            <a:solidFill>
              <a:srgbClr val="EA4802"/>
            </a:solidFill>
          </p:spPr>
        </p:sp>
        <p:sp>
          <p:nvSpPr>
            <p:cNvPr name="TextBox 40" id="40"/>
            <p:cNvSpPr txBox="true"/>
            <p:nvPr/>
          </p:nvSpPr>
          <p:spPr>
            <a:xfrm>
              <a:off x="0" y="-19050"/>
              <a:ext cx="668841" cy="425450"/>
            </a:xfrm>
            <a:prstGeom prst="rect">
              <a:avLst/>
            </a:prstGeom>
          </p:spPr>
          <p:txBody>
            <a:bodyPr anchor="ctr" rtlCol="false" tIns="50800" lIns="50800" bIns="50800" rIns="50800"/>
            <a:lstStyle/>
            <a:p>
              <a:pPr algn="ctr">
                <a:lnSpc>
                  <a:spcPts val="3119"/>
                </a:lnSpc>
              </a:pPr>
              <a:r>
                <a:rPr lang="en-US" sz="2599" spc="77">
                  <a:solidFill>
                    <a:srgbClr val="F4F8FF"/>
                  </a:solidFill>
                  <a:latin typeface="Edo"/>
                  <a:ea typeface="Edo"/>
                  <a:cs typeface="Edo"/>
                  <a:sym typeface="Edo"/>
                </a:rPr>
                <a:t>objectives</a:t>
              </a:r>
            </a:p>
          </p:txBody>
        </p:sp>
      </p:grpSp>
      <p:grpSp>
        <p:nvGrpSpPr>
          <p:cNvPr name="Group 41" id="41"/>
          <p:cNvGrpSpPr/>
          <p:nvPr/>
        </p:nvGrpSpPr>
        <p:grpSpPr>
          <a:xfrm rot="0">
            <a:off x="792981" y="5721670"/>
            <a:ext cx="1948536" cy="934151"/>
            <a:chOff x="0" y="0"/>
            <a:chExt cx="847706" cy="406400"/>
          </a:xfrm>
        </p:grpSpPr>
        <p:sp>
          <p:nvSpPr>
            <p:cNvPr name="Freeform 42" id="42"/>
            <p:cNvSpPr/>
            <p:nvPr/>
          </p:nvSpPr>
          <p:spPr>
            <a:xfrm flipH="false" flipV="false" rot="0">
              <a:off x="0" y="0"/>
              <a:ext cx="847706" cy="406400"/>
            </a:xfrm>
            <a:custGeom>
              <a:avLst/>
              <a:gdLst/>
              <a:ahLst/>
              <a:cxnLst/>
              <a:rect r="r" b="b" t="t" l="l"/>
              <a:pathLst>
                <a:path h="406400" w="847706">
                  <a:moveTo>
                    <a:pt x="644506" y="0"/>
                  </a:moveTo>
                  <a:lnTo>
                    <a:pt x="0" y="0"/>
                  </a:lnTo>
                  <a:lnTo>
                    <a:pt x="0" y="406400"/>
                  </a:lnTo>
                  <a:lnTo>
                    <a:pt x="644506" y="406400"/>
                  </a:lnTo>
                  <a:lnTo>
                    <a:pt x="847706" y="203200"/>
                  </a:lnTo>
                  <a:lnTo>
                    <a:pt x="644506" y="0"/>
                  </a:lnTo>
                  <a:close/>
                </a:path>
              </a:pathLst>
            </a:custGeom>
            <a:solidFill>
              <a:srgbClr val="EA4802"/>
            </a:solidFill>
          </p:spPr>
        </p:sp>
        <p:sp>
          <p:nvSpPr>
            <p:cNvPr name="TextBox 43" id="43"/>
            <p:cNvSpPr txBox="true"/>
            <p:nvPr/>
          </p:nvSpPr>
          <p:spPr>
            <a:xfrm>
              <a:off x="0" y="-19050"/>
              <a:ext cx="733406" cy="425450"/>
            </a:xfrm>
            <a:prstGeom prst="rect">
              <a:avLst/>
            </a:prstGeom>
          </p:spPr>
          <p:txBody>
            <a:bodyPr anchor="ctr" rtlCol="false" tIns="50800" lIns="50800" bIns="50800" rIns="50800"/>
            <a:lstStyle/>
            <a:p>
              <a:pPr algn="ctr">
                <a:lnSpc>
                  <a:spcPts val="3239"/>
                </a:lnSpc>
              </a:pPr>
              <a:r>
                <a:rPr lang="en-US" sz="2699" spc="80">
                  <a:solidFill>
                    <a:srgbClr val="F4F8FF"/>
                  </a:solidFill>
                  <a:latin typeface="Edo"/>
                  <a:ea typeface="Edo"/>
                  <a:cs typeface="Edo"/>
                  <a:sym typeface="Edo"/>
                </a:rPr>
                <a:t>strategy</a:t>
              </a:r>
            </a:p>
          </p:txBody>
        </p:sp>
      </p:grpSp>
      <p:grpSp>
        <p:nvGrpSpPr>
          <p:cNvPr name="Group 44" id="44"/>
          <p:cNvGrpSpPr/>
          <p:nvPr/>
        </p:nvGrpSpPr>
        <p:grpSpPr>
          <a:xfrm rot="0">
            <a:off x="792981" y="7252391"/>
            <a:ext cx="1276618" cy="833125"/>
            <a:chOff x="0" y="0"/>
            <a:chExt cx="812800" cy="530436"/>
          </a:xfrm>
        </p:grpSpPr>
        <p:sp>
          <p:nvSpPr>
            <p:cNvPr name="Freeform 45" id="45"/>
            <p:cNvSpPr/>
            <p:nvPr/>
          </p:nvSpPr>
          <p:spPr>
            <a:xfrm flipH="false" flipV="false" rot="0">
              <a:off x="0" y="0"/>
              <a:ext cx="812800" cy="530436"/>
            </a:xfrm>
            <a:custGeom>
              <a:avLst/>
              <a:gdLst/>
              <a:ahLst/>
              <a:cxnLst/>
              <a:rect r="r" b="b" t="t" l="l"/>
              <a:pathLst>
                <a:path h="530436" w="812800">
                  <a:moveTo>
                    <a:pt x="609600" y="0"/>
                  </a:moveTo>
                  <a:lnTo>
                    <a:pt x="0" y="0"/>
                  </a:lnTo>
                  <a:lnTo>
                    <a:pt x="0" y="530436"/>
                  </a:lnTo>
                  <a:lnTo>
                    <a:pt x="609600" y="530436"/>
                  </a:lnTo>
                  <a:lnTo>
                    <a:pt x="812800" y="265218"/>
                  </a:lnTo>
                  <a:lnTo>
                    <a:pt x="609600" y="0"/>
                  </a:lnTo>
                  <a:close/>
                </a:path>
              </a:pathLst>
            </a:custGeom>
            <a:solidFill>
              <a:srgbClr val="EA4802"/>
            </a:solidFill>
          </p:spPr>
        </p:sp>
        <p:sp>
          <p:nvSpPr>
            <p:cNvPr name="TextBox 46" id="46"/>
            <p:cNvSpPr txBox="true"/>
            <p:nvPr/>
          </p:nvSpPr>
          <p:spPr>
            <a:xfrm>
              <a:off x="0" y="-19050"/>
              <a:ext cx="698500" cy="549486"/>
            </a:xfrm>
            <a:prstGeom prst="rect">
              <a:avLst/>
            </a:prstGeom>
          </p:spPr>
          <p:txBody>
            <a:bodyPr anchor="ctr" rtlCol="false" tIns="50800" lIns="50800" bIns="50800" rIns="50800"/>
            <a:lstStyle/>
            <a:p>
              <a:pPr algn="ctr">
                <a:lnSpc>
                  <a:spcPts val="2639"/>
                </a:lnSpc>
              </a:pPr>
              <a:r>
                <a:rPr lang="en-US" sz="2199" spc="65">
                  <a:solidFill>
                    <a:srgbClr val="F4F8FF"/>
                  </a:solidFill>
                  <a:latin typeface="Edo"/>
                  <a:ea typeface="Edo"/>
                  <a:cs typeface="Edo"/>
                  <a:sym typeface="Edo"/>
                </a:rPr>
                <a:t>action plan </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18846" y="1324905"/>
            <a:ext cx="2480403" cy="2480403"/>
          </a:xfrm>
          <a:custGeom>
            <a:avLst/>
            <a:gdLst/>
            <a:ahLst/>
            <a:cxnLst/>
            <a:rect r="r" b="b" t="t" l="l"/>
            <a:pathLst>
              <a:path h="2480403" w="2480403">
                <a:moveTo>
                  <a:pt x="0" y="0"/>
                </a:moveTo>
                <a:lnTo>
                  <a:pt x="2480403" y="0"/>
                </a:lnTo>
                <a:lnTo>
                  <a:pt x="2480403" y="2480404"/>
                </a:lnTo>
                <a:lnTo>
                  <a:pt x="0" y="24804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1243" y="62867"/>
            <a:ext cx="2371465" cy="1931666"/>
          </a:xfrm>
          <a:custGeom>
            <a:avLst/>
            <a:gdLst/>
            <a:ahLst/>
            <a:cxnLst/>
            <a:rect r="r" b="b" t="t" l="l"/>
            <a:pathLst>
              <a:path h="1931666" w="2371465">
                <a:moveTo>
                  <a:pt x="0" y="0"/>
                </a:moveTo>
                <a:lnTo>
                  <a:pt x="2371465" y="0"/>
                </a:lnTo>
                <a:lnTo>
                  <a:pt x="2371465" y="1931666"/>
                </a:lnTo>
                <a:lnTo>
                  <a:pt x="0" y="193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47262" y="-590400"/>
            <a:ext cx="3797524" cy="2741122"/>
          </a:xfrm>
          <a:custGeom>
            <a:avLst/>
            <a:gdLst/>
            <a:ahLst/>
            <a:cxnLst/>
            <a:rect r="r" b="b" t="t" l="l"/>
            <a:pathLst>
              <a:path h="2741122" w="3797524">
                <a:moveTo>
                  <a:pt x="0" y="0"/>
                </a:moveTo>
                <a:lnTo>
                  <a:pt x="3797524" y="0"/>
                </a:lnTo>
                <a:lnTo>
                  <a:pt x="3797524" y="2741121"/>
                </a:lnTo>
                <a:lnTo>
                  <a:pt x="0" y="2741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05166" y="2565107"/>
            <a:ext cx="4075085" cy="6511028"/>
          </a:xfrm>
          <a:custGeom>
            <a:avLst/>
            <a:gdLst/>
            <a:ahLst/>
            <a:cxnLst/>
            <a:rect r="r" b="b" t="t" l="l"/>
            <a:pathLst>
              <a:path h="6511028" w="4075085">
                <a:moveTo>
                  <a:pt x="0" y="0"/>
                </a:moveTo>
                <a:lnTo>
                  <a:pt x="4075085" y="0"/>
                </a:lnTo>
                <a:lnTo>
                  <a:pt x="4075085" y="6511028"/>
                </a:lnTo>
                <a:lnTo>
                  <a:pt x="0" y="6511028"/>
                </a:lnTo>
                <a:lnTo>
                  <a:pt x="0" y="0"/>
                </a:lnTo>
                <a:close/>
              </a:path>
            </a:pathLst>
          </a:custGeom>
          <a:blipFill>
            <a:blip r:embed="rId8"/>
            <a:stretch>
              <a:fillRect l="0" t="-42269" r="-3674" b="-1923"/>
            </a:stretch>
          </a:blipFill>
        </p:spPr>
      </p:sp>
      <p:sp>
        <p:nvSpPr>
          <p:cNvPr name="Freeform 6" id="6"/>
          <p:cNvSpPr/>
          <p:nvPr/>
        </p:nvSpPr>
        <p:spPr>
          <a:xfrm flipH="false" flipV="false" rot="0">
            <a:off x="5917467" y="4060812"/>
            <a:ext cx="2371465" cy="1931666"/>
          </a:xfrm>
          <a:custGeom>
            <a:avLst/>
            <a:gdLst/>
            <a:ahLst/>
            <a:cxnLst/>
            <a:rect r="r" b="b" t="t" l="l"/>
            <a:pathLst>
              <a:path h="1931666" w="2371465">
                <a:moveTo>
                  <a:pt x="0" y="0"/>
                </a:moveTo>
                <a:lnTo>
                  <a:pt x="2371465" y="0"/>
                </a:lnTo>
                <a:lnTo>
                  <a:pt x="2371465" y="1931666"/>
                </a:lnTo>
                <a:lnTo>
                  <a:pt x="0" y="193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32003" y="6247980"/>
            <a:ext cx="4706328" cy="2828155"/>
          </a:xfrm>
          <a:custGeom>
            <a:avLst/>
            <a:gdLst/>
            <a:ahLst/>
            <a:cxnLst/>
            <a:rect r="r" b="b" t="t" l="l"/>
            <a:pathLst>
              <a:path h="2828155" w="4706328">
                <a:moveTo>
                  <a:pt x="0" y="0"/>
                </a:moveTo>
                <a:lnTo>
                  <a:pt x="4706328" y="0"/>
                </a:lnTo>
                <a:lnTo>
                  <a:pt x="4706328" y="2828155"/>
                </a:lnTo>
                <a:lnTo>
                  <a:pt x="0" y="2828155"/>
                </a:lnTo>
                <a:lnTo>
                  <a:pt x="0" y="0"/>
                </a:lnTo>
                <a:close/>
              </a:path>
            </a:pathLst>
          </a:custGeom>
          <a:blipFill>
            <a:blip r:embed="rId9"/>
            <a:stretch>
              <a:fillRect l="0" t="0" r="0" b="0"/>
            </a:stretch>
          </a:blipFill>
        </p:spPr>
      </p:sp>
      <p:sp>
        <p:nvSpPr>
          <p:cNvPr name="Freeform 8" id="8"/>
          <p:cNvSpPr/>
          <p:nvPr/>
        </p:nvSpPr>
        <p:spPr>
          <a:xfrm flipH="false" flipV="false" rot="0">
            <a:off x="671243" y="7396105"/>
            <a:ext cx="1901268" cy="1680030"/>
          </a:xfrm>
          <a:custGeom>
            <a:avLst/>
            <a:gdLst/>
            <a:ahLst/>
            <a:cxnLst/>
            <a:rect r="r" b="b" t="t" l="l"/>
            <a:pathLst>
              <a:path h="1680030" w="1901268">
                <a:moveTo>
                  <a:pt x="0" y="0"/>
                </a:moveTo>
                <a:lnTo>
                  <a:pt x="1901268" y="0"/>
                </a:lnTo>
                <a:lnTo>
                  <a:pt x="1901268" y="1680030"/>
                </a:lnTo>
                <a:lnTo>
                  <a:pt x="0" y="1680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1523083" y="2339283"/>
            <a:ext cx="6580517" cy="6962676"/>
          </a:xfrm>
          <a:custGeom>
            <a:avLst/>
            <a:gdLst/>
            <a:ahLst/>
            <a:cxnLst/>
            <a:rect r="r" b="b" t="t" l="l"/>
            <a:pathLst>
              <a:path h="6962676" w="6580517">
                <a:moveTo>
                  <a:pt x="0" y="0"/>
                </a:moveTo>
                <a:lnTo>
                  <a:pt x="6580517" y="0"/>
                </a:lnTo>
                <a:lnTo>
                  <a:pt x="6580517" y="6962676"/>
                </a:lnTo>
                <a:lnTo>
                  <a:pt x="0" y="6962676"/>
                </a:lnTo>
                <a:lnTo>
                  <a:pt x="0" y="0"/>
                </a:lnTo>
                <a:close/>
              </a:path>
            </a:pathLst>
          </a:custGeom>
          <a:blipFill>
            <a:blip r:embed="rId12"/>
            <a:stretch>
              <a:fillRect l="-59763" t="0" r="-28338" b="0"/>
            </a:stretch>
          </a:blipFill>
        </p:spPr>
      </p:sp>
      <p:sp>
        <p:nvSpPr>
          <p:cNvPr name="Freeform 10" id="10"/>
          <p:cNvSpPr/>
          <p:nvPr/>
        </p:nvSpPr>
        <p:spPr>
          <a:xfrm flipH="false" flipV="false" rot="-1715916">
            <a:off x="9541039" y="337950"/>
            <a:ext cx="1182787" cy="2940961"/>
          </a:xfrm>
          <a:custGeom>
            <a:avLst/>
            <a:gdLst/>
            <a:ahLst/>
            <a:cxnLst/>
            <a:rect r="r" b="b" t="t" l="l"/>
            <a:pathLst>
              <a:path h="2940961" w="1182787">
                <a:moveTo>
                  <a:pt x="0" y="0"/>
                </a:moveTo>
                <a:lnTo>
                  <a:pt x="1182787" y="0"/>
                </a:lnTo>
                <a:lnTo>
                  <a:pt x="1182787" y="2940962"/>
                </a:lnTo>
                <a:lnTo>
                  <a:pt x="0" y="29409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1617210" y="4567951"/>
            <a:ext cx="1901268" cy="1680030"/>
          </a:xfrm>
          <a:custGeom>
            <a:avLst/>
            <a:gdLst/>
            <a:ahLst/>
            <a:cxnLst/>
            <a:rect r="r" b="b" t="t" l="l"/>
            <a:pathLst>
              <a:path h="1680030" w="1901268">
                <a:moveTo>
                  <a:pt x="0" y="0"/>
                </a:moveTo>
                <a:lnTo>
                  <a:pt x="1901269" y="0"/>
                </a:lnTo>
                <a:lnTo>
                  <a:pt x="1901269" y="1680029"/>
                </a:lnTo>
                <a:lnTo>
                  <a:pt x="0" y="16800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920197" y="490282"/>
            <a:ext cx="5420043" cy="962535"/>
          </a:xfrm>
          <a:prstGeom prst="rect">
            <a:avLst/>
          </a:prstGeom>
        </p:spPr>
        <p:txBody>
          <a:bodyPr anchor="t" rtlCol="false" tIns="0" lIns="0" bIns="0" rIns="0">
            <a:spAutoFit/>
          </a:bodyPr>
          <a:lstStyle/>
          <a:p>
            <a:pPr algn="ctr">
              <a:lnSpc>
                <a:spcPts val="7846"/>
              </a:lnSpc>
              <a:spcBef>
                <a:spcPct val="0"/>
              </a:spcBef>
            </a:pPr>
            <a:r>
              <a:rPr lang="en-US" sz="5604" spc="515">
                <a:solidFill>
                  <a:srgbClr val="DF5327"/>
                </a:solidFill>
                <a:latin typeface="Extenda 60 Giga"/>
                <a:ea typeface="Extenda 60 Giga"/>
                <a:cs typeface="Extenda 60 Giga"/>
                <a:sym typeface="Extenda 60 Giga"/>
              </a:rPr>
              <a:t>AWARENESS VIDEO</a:t>
            </a:r>
          </a:p>
        </p:txBody>
      </p:sp>
      <p:sp>
        <p:nvSpPr>
          <p:cNvPr name="TextBox 13" id="13"/>
          <p:cNvSpPr txBox="true"/>
          <p:nvPr/>
        </p:nvSpPr>
        <p:spPr>
          <a:xfrm rot="0">
            <a:off x="5618846" y="1430981"/>
            <a:ext cx="2371465" cy="2141158"/>
          </a:xfrm>
          <a:prstGeom prst="rect">
            <a:avLst/>
          </a:prstGeom>
        </p:spPr>
        <p:txBody>
          <a:bodyPr anchor="t" rtlCol="false" tIns="0" lIns="0" bIns="0" rIns="0">
            <a:spAutoFit/>
          </a:bodyPr>
          <a:lstStyle/>
          <a:p>
            <a:pPr algn="ctr">
              <a:lnSpc>
                <a:spcPts val="8508"/>
              </a:lnSpc>
              <a:spcBef>
                <a:spcPct val="0"/>
              </a:spcBef>
            </a:pPr>
            <a:r>
              <a:rPr lang="en-US" sz="6077" spc="559">
                <a:solidFill>
                  <a:srgbClr val="FFFFFF"/>
                </a:solidFill>
                <a:latin typeface="Edo"/>
                <a:ea typeface="Edo"/>
                <a:cs typeface="Edo"/>
                <a:sym typeface="Edo"/>
              </a:rPr>
              <a:t>PAID AD</a:t>
            </a:r>
          </a:p>
        </p:txBody>
      </p:sp>
      <p:sp>
        <p:nvSpPr>
          <p:cNvPr name="TextBox 14" id="14"/>
          <p:cNvSpPr txBox="true"/>
          <p:nvPr/>
        </p:nvSpPr>
        <p:spPr>
          <a:xfrm rot="0">
            <a:off x="1849296" y="9172575"/>
            <a:ext cx="2386824" cy="688849"/>
          </a:xfrm>
          <a:prstGeom prst="rect">
            <a:avLst/>
          </a:prstGeom>
        </p:spPr>
        <p:txBody>
          <a:bodyPr anchor="t" rtlCol="false" tIns="0" lIns="0" bIns="0" rIns="0">
            <a:spAutoFit/>
          </a:bodyPr>
          <a:lstStyle/>
          <a:p>
            <a:pPr algn="ctr">
              <a:lnSpc>
                <a:spcPts val="5606"/>
              </a:lnSpc>
              <a:spcBef>
                <a:spcPct val="0"/>
              </a:spcBef>
            </a:pPr>
            <a:r>
              <a:rPr lang="en-US" sz="4004" spc="368" u="sng">
                <a:solidFill>
                  <a:srgbClr val="DF5327"/>
                </a:solidFill>
                <a:latin typeface="Extenda 60 Giga"/>
                <a:ea typeface="Extenda 60 Giga"/>
                <a:cs typeface="Extenda 60 Giga"/>
                <a:sym typeface="Extenda 60 Giga"/>
                <a:hlinkClick r:id="rId15" tooltip="https://www.facebook.com/reel/1233532564453727/?app=fbl"/>
              </a:rPr>
              <a:t>CLICK HERE</a:t>
            </a:r>
          </a:p>
        </p:txBody>
      </p:sp>
      <p:sp>
        <p:nvSpPr>
          <p:cNvPr name="TextBox 15" id="15"/>
          <p:cNvSpPr txBox="true"/>
          <p:nvPr/>
        </p:nvSpPr>
        <p:spPr>
          <a:xfrm rot="0">
            <a:off x="3962166" y="4596812"/>
            <a:ext cx="6170267" cy="764415"/>
          </a:xfrm>
          <a:prstGeom prst="rect">
            <a:avLst/>
          </a:prstGeom>
        </p:spPr>
        <p:txBody>
          <a:bodyPr anchor="t" rtlCol="false" tIns="0" lIns="0" bIns="0" rIns="0">
            <a:spAutoFit/>
          </a:bodyPr>
          <a:lstStyle/>
          <a:p>
            <a:pPr algn="ctr" marL="0" indent="0" lvl="0">
              <a:lnSpc>
                <a:spcPts val="6166"/>
              </a:lnSpc>
              <a:spcBef>
                <a:spcPct val="0"/>
              </a:spcBef>
            </a:pPr>
            <a:r>
              <a:rPr lang="en-US" sz="4404" spc="405">
                <a:solidFill>
                  <a:srgbClr val="DF5327"/>
                </a:solidFill>
                <a:latin typeface="Extenda 60 Giga"/>
                <a:ea typeface="Extenda 60 Giga"/>
                <a:cs typeface="Extenda 60 Giga"/>
                <a:sym typeface="Extenda 60 Giga"/>
              </a:rPr>
              <a:t>CAPTION</a:t>
            </a:r>
          </a:p>
        </p:txBody>
      </p:sp>
      <p:sp>
        <p:nvSpPr>
          <p:cNvPr name="Freeform 16" id="16"/>
          <p:cNvSpPr/>
          <p:nvPr/>
        </p:nvSpPr>
        <p:spPr>
          <a:xfrm flipH="false" flipV="false" rot="0">
            <a:off x="15440928" y="6219688"/>
            <a:ext cx="2281970" cy="2016432"/>
          </a:xfrm>
          <a:custGeom>
            <a:avLst/>
            <a:gdLst/>
            <a:ahLst/>
            <a:cxnLst/>
            <a:rect r="r" b="b" t="t" l="l"/>
            <a:pathLst>
              <a:path h="2016432" w="2281970">
                <a:moveTo>
                  <a:pt x="0" y="0"/>
                </a:moveTo>
                <a:lnTo>
                  <a:pt x="2281970" y="0"/>
                </a:lnTo>
                <a:lnTo>
                  <a:pt x="2281970" y="2016432"/>
                </a:lnTo>
                <a:lnTo>
                  <a:pt x="0" y="201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4362" y="2119526"/>
            <a:ext cx="4196670" cy="3518060"/>
          </a:xfrm>
          <a:custGeom>
            <a:avLst/>
            <a:gdLst/>
            <a:ahLst/>
            <a:cxnLst/>
            <a:rect r="r" b="b" t="t" l="l"/>
            <a:pathLst>
              <a:path h="3518060" w="4196670">
                <a:moveTo>
                  <a:pt x="0" y="0"/>
                </a:moveTo>
                <a:lnTo>
                  <a:pt x="4196670" y="0"/>
                </a:lnTo>
                <a:lnTo>
                  <a:pt x="4196670" y="3518060"/>
                </a:lnTo>
                <a:lnTo>
                  <a:pt x="0" y="3518060"/>
                </a:lnTo>
                <a:lnTo>
                  <a:pt x="0" y="0"/>
                </a:lnTo>
                <a:close/>
              </a:path>
            </a:pathLst>
          </a:custGeom>
          <a:blipFill>
            <a:blip r:embed="rId2"/>
            <a:stretch>
              <a:fillRect l="0" t="0" r="0" b="0"/>
            </a:stretch>
          </a:blipFill>
        </p:spPr>
      </p:sp>
      <p:sp>
        <p:nvSpPr>
          <p:cNvPr name="Freeform 3" id="3"/>
          <p:cNvSpPr/>
          <p:nvPr/>
        </p:nvSpPr>
        <p:spPr>
          <a:xfrm flipH="false" flipV="false" rot="0">
            <a:off x="9971705" y="5991767"/>
            <a:ext cx="8139838" cy="3502301"/>
          </a:xfrm>
          <a:custGeom>
            <a:avLst/>
            <a:gdLst/>
            <a:ahLst/>
            <a:cxnLst/>
            <a:rect r="r" b="b" t="t" l="l"/>
            <a:pathLst>
              <a:path h="3502301" w="8139838">
                <a:moveTo>
                  <a:pt x="0" y="0"/>
                </a:moveTo>
                <a:lnTo>
                  <a:pt x="8139838" y="0"/>
                </a:lnTo>
                <a:lnTo>
                  <a:pt x="8139838" y="3502301"/>
                </a:lnTo>
                <a:lnTo>
                  <a:pt x="0" y="3502301"/>
                </a:lnTo>
                <a:lnTo>
                  <a:pt x="0" y="0"/>
                </a:lnTo>
                <a:close/>
              </a:path>
            </a:pathLst>
          </a:custGeom>
          <a:blipFill>
            <a:blip r:embed="rId3"/>
            <a:stretch>
              <a:fillRect l="-565" t="0" r="-565" b="0"/>
            </a:stretch>
          </a:blipFill>
        </p:spPr>
      </p:sp>
      <p:sp>
        <p:nvSpPr>
          <p:cNvPr name="Freeform 4" id="4"/>
          <p:cNvSpPr/>
          <p:nvPr/>
        </p:nvSpPr>
        <p:spPr>
          <a:xfrm flipH="false" flipV="false" rot="0">
            <a:off x="5413085" y="2119526"/>
            <a:ext cx="4196670" cy="3518060"/>
          </a:xfrm>
          <a:custGeom>
            <a:avLst/>
            <a:gdLst/>
            <a:ahLst/>
            <a:cxnLst/>
            <a:rect r="r" b="b" t="t" l="l"/>
            <a:pathLst>
              <a:path h="3518060" w="4196670">
                <a:moveTo>
                  <a:pt x="0" y="0"/>
                </a:moveTo>
                <a:lnTo>
                  <a:pt x="4196670" y="0"/>
                </a:lnTo>
                <a:lnTo>
                  <a:pt x="4196670" y="3518060"/>
                </a:lnTo>
                <a:lnTo>
                  <a:pt x="0" y="3518060"/>
                </a:lnTo>
                <a:lnTo>
                  <a:pt x="0" y="0"/>
                </a:lnTo>
                <a:close/>
              </a:path>
            </a:pathLst>
          </a:custGeom>
          <a:blipFill>
            <a:blip r:embed="rId4"/>
            <a:stretch>
              <a:fillRect l="0" t="0" r="0" b="0"/>
            </a:stretch>
          </a:blipFill>
        </p:spPr>
      </p:sp>
      <p:sp>
        <p:nvSpPr>
          <p:cNvPr name="Freeform 5" id="5"/>
          <p:cNvSpPr/>
          <p:nvPr/>
        </p:nvSpPr>
        <p:spPr>
          <a:xfrm flipH="false" flipV="false" rot="0">
            <a:off x="10000280" y="2119526"/>
            <a:ext cx="4196670" cy="3518060"/>
          </a:xfrm>
          <a:custGeom>
            <a:avLst/>
            <a:gdLst/>
            <a:ahLst/>
            <a:cxnLst/>
            <a:rect r="r" b="b" t="t" l="l"/>
            <a:pathLst>
              <a:path h="3518060" w="4196670">
                <a:moveTo>
                  <a:pt x="0" y="0"/>
                </a:moveTo>
                <a:lnTo>
                  <a:pt x="4196670" y="0"/>
                </a:lnTo>
                <a:lnTo>
                  <a:pt x="4196670" y="3518060"/>
                </a:lnTo>
                <a:lnTo>
                  <a:pt x="0" y="3518060"/>
                </a:lnTo>
                <a:lnTo>
                  <a:pt x="0" y="0"/>
                </a:lnTo>
                <a:close/>
              </a:path>
            </a:pathLst>
          </a:custGeom>
          <a:blipFill>
            <a:blip r:embed="rId5"/>
            <a:stretch>
              <a:fillRect l="0" t="0" r="0" b="0"/>
            </a:stretch>
          </a:blipFill>
        </p:spPr>
      </p:sp>
      <p:sp>
        <p:nvSpPr>
          <p:cNvPr name="Freeform 6" id="6"/>
          <p:cNvSpPr/>
          <p:nvPr/>
        </p:nvSpPr>
        <p:spPr>
          <a:xfrm flipH="false" flipV="false" rot="0">
            <a:off x="824362" y="5991767"/>
            <a:ext cx="4213445" cy="3532122"/>
          </a:xfrm>
          <a:custGeom>
            <a:avLst/>
            <a:gdLst/>
            <a:ahLst/>
            <a:cxnLst/>
            <a:rect r="r" b="b" t="t" l="l"/>
            <a:pathLst>
              <a:path h="3532122" w="4213445">
                <a:moveTo>
                  <a:pt x="0" y="0"/>
                </a:moveTo>
                <a:lnTo>
                  <a:pt x="4213445" y="0"/>
                </a:lnTo>
                <a:lnTo>
                  <a:pt x="4213445" y="3532122"/>
                </a:lnTo>
                <a:lnTo>
                  <a:pt x="0" y="3532122"/>
                </a:lnTo>
                <a:lnTo>
                  <a:pt x="0" y="0"/>
                </a:lnTo>
                <a:close/>
              </a:path>
            </a:pathLst>
          </a:custGeom>
          <a:blipFill>
            <a:blip r:embed="rId6"/>
            <a:stretch>
              <a:fillRect l="0" t="0" r="0" b="0"/>
            </a:stretch>
          </a:blipFill>
        </p:spPr>
      </p:sp>
      <p:sp>
        <p:nvSpPr>
          <p:cNvPr name="Freeform 7" id="7"/>
          <p:cNvSpPr/>
          <p:nvPr/>
        </p:nvSpPr>
        <p:spPr>
          <a:xfrm flipH="false" flipV="false" rot="0">
            <a:off x="5396310" y="5991767"/>
            <a:ext cx="4213445" cy="3532122"/>
          </a:xfrm>
          <a:custGeom>
            <a:avLst/>
            <a:gdLst/>
            <a:ahLst/>
            <a:cxnLst/>
            <a:rect r="r" b="b" t="t" l="l"/>
            <a:pathLst>
              <a:path h="3532122" w="4213445">
                <a:moveTo>
                  <a:pt x="0" y="0"/>
                </a:moveTo>
                <a:lnTo>
                  <a:pt x="4213445" y="0"/>
                </a:lnTo>
                <a:lnTo>
                  <a:pt x="4213445" y="3532122"/>
                </a:lnTo>
                <a:lnTo>
                  <a:pt x="0" y="3532122"/>
                </a:lnTo>
                <a:lnTo>
                  <a:pt x="0" y="0"/>
                </a:lnTo>
                <a:close/>
              </a:path>
            </a:pathLst>
          </a:custGeom>
          <a:blipFill>
            <a:blip r:embed="rId7"/>
            <a:stretch>
              <a:fillRect l="0" t="0" r="0" b="0"/>
            </a:stretch>
          </a:blipFill>
        </p:spPr>
      </p:sp>
      <p:sp>
        <p:nvSpPr>
          <p:cNvPr name="Freeform 8" id="8"/>
          <p:cNvSpPr/>
          <p:nvPr/>
        </p:nvSpPr>
        <p:spPr>
          <a:xfrm flipH="false" flipV="false" rot="0">
            <a:off x="14536550" y="3850345"/>
            <a:ext cx="2591334" cy="2110760"/>
          </a:xfrm>
          <a:custGeom>
            <a:avLst/>
            <a:gdLst/>
            <a:ahLst/>
            <a:cxnLst/>
            <a:rect r="r" b="b" t="t" l="l"/>
            <a:pathLst>
              <a:path h="2110760" w="2591334">
                <a:moveTo>
                  <a:pt x="0" y="0"/>
                </a:moveTo>
                <a:lnTo>
                  <a:pt x="2591334" y="0"/>
                </a:lnTo>
                <a:lnTo>
                  <a:pt x="2591334" y="2110760"/>
                </a:lnTo>
                <a:lnTo>
                  <a:pt x="0" y="21107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269883" y="-831415"/>
            <a:ext cx="4088206" cy="2950941"/>
          </a:xfrm>
          <a:custGeom>
            <a:avLst/>
            <a:gdLst/>
            <a:ahLst/>
            <a:cxnLst/>
            <a:rect r="r" b="b" t="t" l="l"/>
            <a:pathLst>
              <a:path h="2950941" w="4088206">
                <a:moveTo>
                  <a:pt x="0" y="0"/>
                </a:moveTo>
                <a:lnTo>
                  <a:pt x="4088206" y="0"/>
                </a:lnTo>
                <a:lnTo>
                  <a:pt x="4088206" y="2950941"/>
                </a:lnTo>
                <a:lnTo>
                  <a:pt x="0" y="2950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39750" y="-26680"/>
            <a:ext cx="2582947" cy="2103928"/>
          </a:xfrm>
          <a:custGeom>
            <a:avLst/>
            <a:gdLst/>
            <a:ahLst/>
            <a:cxnLst/>
            <a:rect r="r" b="b" t="t" l="l"/>
            <a:pathLst>
              <a:path h="2103928" w="2582947">
                <a:moveTo>
                  <a:pt x="0" y="0"/>
                </a:moveTo>
                <a:lnTo>
                  <a:pt x="2582947" y="0"/>
                </a:lnTo>
                <a:lnTo>
                  <a:pt x="2582947" y="2103928"/>
                </a:lnTo>
                <a:lnTo>
                  <a:pt x="0" y="2103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772593" y="421597"/>
            <a:ext cx="562629" cy="879107"/>
          </a:xfrm>
          <a:custGeom>
            <a:avLst/>
            <a:gdLst/>
            <a:ahLst/>
            <a:cxnLst/>
            <a:rect r="r" b="b" t="t" l="l"/>
            <a:pathLst>
              <a:path h="879107" w="562629">
                <a:moveTo>
                  <a:pt x="0" y="0"/>
                </a:moveTo>
                <a:lnTo>
                  <a:pt x="562628" y="0"/>
                </a:lnTo>
                <a:lnTo>
                  <a:pt x="562628" y="879108"/>
                </a:lnTo>
                <a:lnTo>
                  <a:pt x="0" y="8791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824362" y="490282"/>
            <a:ext cx="5611713" cy="962535"/>
          </a:xfrm>
          <a:prstGeom prst="rect">
            <a:avLst/>
          </a:prstGeom>
        </p:spPr>
        <p:txBody>
          <a:bodyPr anchor="t" rtlCol="false" tIns="0" lIns="0" bIns="0" rIns="0">
            <a:spAutoFit/>
          </a:bodyPr>
          <a:lstStyle/>
          <a:p>
            <a:pPr algn="ctr">
              <a:lnSpc>
                <a:spcPts val="7846"/>
              </a:lnSpc>
              <a:spcBef>
                <a:spcPct val="0"/>
              </a:spcBef>
            </a:pPr>
            <a:r>
              <a:rPr lang="en-US" sz="5604" spc="515">
                <a:solidFill>
                  <a:srgbClr val="DF5327"/>
                </a:solidFill>
                <a:latin typeface="Extenda 60 Giga"/>
                <a:ea typeface="Extenda 60 Giga"/>
                <a:cs typeface="Extenda 60 Giga"/>
                <a:sym typeface="Extenda 60 Giga"/>
              </a:rPr>
              <a:t>EDUCATIONAL POST</a:t>
            </a:r>
          </a:p>
        </p:txBody>
      </p:sp>
      <p:sp>
        <p:nvSpPr>
          <p:cNvPr name="TextBox 13" id="13"/>
          <p:cNvSpPr txBox="true"/>
          <p:nvPr/>
        </p:nvSpPr>
        <p:spPr>
          <a:xfrm rot="0">
            <a:off x="13376435" y="4642664"/>
            <a:ext cx="4911565" cy="1558973"/>
          </a:xfrm>
          <a:prstGeom prst="rect">
            <a:avLst/>
          </a:prstGeom>
        </p:spPr>
        <p:txBody>
          <a:bodyPr anchor="t" rtlCol="false" tIns="0" lIns="0" bIns="0" rIns="0">
            <a:spAutoFit/>
          </a:bodyPr>
          <a:lstStyle/>
          <a:p>
            <a:pPr algn="ctr">
              <a:lnSpc>
                <a:spcPts val="6246"/>
              </a:lnSpc>
            </a:pPr>
            <a:r>
              <a:rPr lang="en-US" sz="4461" spc="410">
                <a:solidFill>
                  <a:srgbClr val="DF5327"/>
                </a:solidFill>
                <a:latin typeface="Extenda 60 Giga"/>
                <a:ea typeface="Extenda 60 Giga"/>
                <a:cs typeface="Extenda 60 Giga"/>
                <a:sym typeface="Extenda 60 Giga"/>
              </a:rPr>
              <a:t>CAPTION</a:t>
            </a:r>
          </a:p>
          <a:p>
            <a:pPr algn="ctr" marL="0" indent="0" lvl="0">
              <a:lnSpc>
                <a:spcPts val="6246"/>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95209" y="3086100"/>
            <a:ext cx="5702219" cy="5702219"/>
          </a:xfrm>
          <a:custGeom>
            <a:avLst/>
            <a:gdLst/>
            <a:ahLst/>
            <a:cxnLst/>
            <a:rect r="r" b="b" t="t" l="l"/>
            <a:pathLst>
              <a:path h="5702219" w="5702219">
                <a:moveTo>
                  <a:pt x="0" y="0"/>
                </a:moveTo>
                <a:lnTo>
                  <a:pt x="5702218" y="0"/>
                </a:lnTo>
                <a:lnTo>
                  <a:pt x="5702218" y="5702219"/>
                </a:lnTo>
                <a:lnTo>
                  <a:pt x="0" y="5702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02270" y="454611"/>
            <a:ext cx="8888095"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website and seo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27523" y="1000125"/>
            <a:ext cx="20176388" cy="0"/>
          </a:xfrm>
          <a:prstGeom prst="line">
            <a:avLst/>
          </a:prstGeom>
          <a:ln cap="flat" w="38100">
            <a:solidFill>
              <a:srgbClr val="EA4802"/>
            </a:solidFill>
            <a:prstDash val="solid"/>
            <a:headEnd type="none" len="sm" w="sm"/>
            <a:tailEnd type="none" len="sm" w="sm"/>
          </a:ln>
        </p:spPr>
      </p:sp>
      <p:sp>
        <p:nvSpPr>
          <p:cNvPr name="Freeform 3" id="3"/>
          <p:cNvSpPr/>
          <p:nvPr/>
        </p:nvSpPr>
        <p:spPr>
          <a:xfrm flipH="false" flipV="false" rot="-10800000">
            <a:off x="-760865" y="-7229475"/>
            <a:ext cx="19809730" cy="7236577"/>
          </a:xfrm>
          <a:custGeom>
            <a:avLst/>
            <a:gdLst/>
            <a:ahLst/>
            <a:cxnLst/>
            <a:rect r="r" b="b" t="t" l="l"/>
            <a:pathLst>
              <a:path h="7236577" w="19809730">
                <a:moveTo>
                  <a:pt x="0" y="0"/>
                </a:moveTo>
                <a:lnTo>
                  <a:pt x="19809730" y="0"/>
                </a:lnTo>
                <a:lnTo>
                  <a:pt x="19809730" y="7236577"/>
                </a:lnTo>
                <a:lnTo>
                  <a:pt x="0" y="7236577"/>
                </a:lnTo>
                <a:lnTo>
                  <a:pt x="0" y="0"/>
                </a:lnTo>
                <a:close/>
              </a:path>
            </a:pathLst>
          </a:custGeom>
          <a:blipFill>
            <a:blip r:embed="rId2"/>
            <a:stretch>
              <a:fillRect l="0" t="-59515" r="0" b="-45793"/>
            </a:stretch>
          </a:blipFill>
        </p:spPr>
      </p:sp>
      <p:sp>
        <p:nvSpPr>
          <p:cNvPr name="Freeform 4" id="4"/>
          <p:cNvSpPr/>
          <p:nvPr/>
        </p:nvSpPr>
        <p:spPr>
          <a:xfrm flipH="false" flipV="false" rot="0">
            <a:off x="1028700" y="9822650"/>
            <a:ext cx="2566756" cy="928699"/>
          </a:xfrm>
          <a:custGeom>
            <a:avLst/>
            <a:gdLst/>
            <a:ahLst/>
            <a:cxnLst/>
            <a:rect r="r" b="b" t="t" l="l"/>
            <a:pathLst>
              <a:path h="928699" w="2566756">
                <a:moveTo>
                  <a:pt x="0" y="0"/>
                </a:moveTo>
                <a:lnTo>
                  <a:pt x="2566756" y="0"/>
                </a:lnTo>
                <a:lnTo>
                  <a:pt x="2566756" y="928700"/>
                </a:lnTo>
                <a:lnTo>
                  <a:pt x="0" y="9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493705" y="1975839"/>
            <a:ext cx="765595" cy="765595"/>
            <a:chOff x="0" y="0"/>
            <a:chExt cx="1020794" cy="1020794"/>
          </a:xfrm>
        </p:grpSpPr>
        <p:grpSp>
          <p:nvGrpSpPr>
            <p:cNvPr name="Group 6" id="6"/>
            <p:cNvGrpSpPr/>
            <p:nvPr/>
          </p:nvGrpSpPr>
          <p:grpSpPr>
            <a:xfrm rot="0">
              <a:off x="0" y="0"/>
              <a:ext cx="1020794" cy="10207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EA4802"/>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400"/>
                  </a:lnSpc>
                </a:pPr>
              </a:p>
            </p:txBody>
          </p:sp>
        </p:grpSp>
        <p:sp>
          <p:nvSpPr>
            <p:cNvPr name="Freeform 9" id="9"/>
            <p:cNvSpPr/>
            <p:nvPr/>
          </p:nvSpPr>
          <p:spPr>
            <a:xfrm flipH="false" flipV="false" rot="-10800000">
              <a:off x="395172" y="253605"/>
              <a:ext cx="309434" cy="513583"/>
            </a:xfrm>
            <a:custGeom>
              <a:avLst/>
              <a:gdLst/>
              <a:ahLst/>
              <a:cxnLst/>
              <a:rect r="r" b="b" t="t" l="l"/>
              <a:pathLst>
                <a:path h="513583" w="309434">
                  <a:moveTo>
                    <a:pt x="0" y="0"/>
                  </a:moveTo>
                  <a:lnTo>
                    <a:pt x="309434" y="0"/>
                  </a:lnTo>
                  <a:lnTo>
                    <a:pt x="309434" y="513583"/>
                  </a:lnTo>
                  <a:lnTo>
                    <a:pt x="0" y="513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0">
            <a:off x="1028700" y="4545786"/>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028700" y="1828769"/>
            <a:ext cx="10850385" cy="828675"/>
          </a:xfrm>
          <a:prstGeom prst="rect">
            <a:avLst/>
          </a:prstGeom>
        </p:spPr>
        <p:txBody>
          <a:bodyPr anchor="t" rtlCol="false" tIns="0" lIns="0" bIns="0" rIns="0">
            <a:spAutoFit/>
          </a:bodyPr>
          <a:lstStyle/>
          <a:p>
            <a:pPr algn="l">
              <a:lnSpc>
                <a:spcPts val="6000"/>
              </a:lnSpc>
            </a:pPr>
            <a:r>
              <a:rPr lang="en-US" sz="6000">
                <a:solidFill>
                  <a:srgbClr val="EA4802"/>
                </a:solidFill>
                <a:latin typeface="Edo"/>
                <a:ea typeface="Edo"/>
                <a:cs typeface="Edo"/>
                <a:sym typeface="Edo"/>
              </a:rPr>
              <a:t>Keywords to Target</a:t>
            </a:r>
          </a:p>
        </p:txBody>
      </p:sp>
      <p:sp>
        <p:nvSpPr>
          <p:cNvPr name="TextBox 12" id="12"/>
          <p:cNvSpPr txBox="true"/>
          <p:nvPr/>
        </p:nvSpPr>
        <p:spPr>
          <a:xfrm rot="0">
            <a:off x="2207481" y="2875828"/>
            <a:ext cx="3172778" cy="1065226"/>
          </a:xfrm>
          <a:prstGeom prst="rect">
            <a:avLst/>
          </a:prstGeom>
        </p:spPr>
        <p:txBody>
          <a:bodyPr anchor="t" rtlCol="false" tIns="0" lIns="0" bIns="0" rIns="0">
            <a:spAutoFit/>
          </a:bodyPr>
          <a:lstStyle/>
          <a:p>
            <a:pPr algn="ctr">
              <a:lnSpc>
                <a:spcPts val="8486"/>
              </a:lnSpc>
            </a:pPr>
            <a:r>
              <a:rPr lang="en-US" sz="6061">
                <a:solidFill>
                  <a:srgbClr val="FFFFFF"/>
                </a:solidFill>
                <a:latin typeface="Edo"/>
                <a:ea typeface="Edo"/>
                <a:cs typeface="Edo"/>
                <a:sym typeface="Edo"/>
              </a:rPr>
              <a:t>keyword </a:t>
            </a:r>
          </a:p>
        </p:txBody>
      </p:sp>
      <p:sp>
        <p:nvSpPr>
          <p:cNvPr name="TextBox 13" id="13"/>
          <p:cNvSpPr txBox="true"/>
          <p:nvPr/>
        </p:nvSpPr>
        <p:spPr>
          <a:xfrm rot="0">
            <a:off x="12201587" y="2840162"/>
            <a:ext cx="2600643" cy="1065226"/>
          </a:xfrm>
          <a:prstGeom prst="rect">
            <a:avLst/>
          </a:prstGeom>
        </p:spPr>
        <p:txBody>
          <a:bodyPr anchor="t" rtlCol="false" tIns="0" lIns="0" bIns="0" rIns="0">
            <a:spAutoFit/>
          </a:bodyPr>
          <a:lstStyle/>
          <a:p>
            <a:pPr algn="ctr">
              <a:lnSpc>
                <a:spcPts val="8486"/>
              </a:lnSpc>
            </a:pPr>
            <a:r>
              <a:rPr lang="en-US" sz="6061">
                <a:solidFill>
                  <a:srgbClr val="FFFFFF"/>
                </a:solidFill>
                <a:latin typeface="Edo"/>
                <a:ea typeface="Edo"/>
                <a:cs typeface="Edo"/>
                <a:sym typeface="Edo"/>
              </a:rPr>
              <a:t>source </a:t>
            </a:r>
          </a:p>
        </p:txBody>
      </p:sp>
      <p:sp>
        <p:nvSpPr>
          <p:cNvPr name="TextBox 14" id="14"/>
          <p:cNvSpPr txBox="true"/>
          <p:nvPr/>
        </p:nvSpPr>
        <p:spPr>
          <a:xfrm rot="0">
            <a:off x="1421342" y="8043366"/>
            <a:ext cx="3623696"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4      beginner skate </a:t>
            </a:r>
          </a:p>
        </p:txBody>
      </p:sp>
      <p:sp>
        <p:nvSpPr>
          <p:cNvPr name="TextBox 15" id="15"/>
          <p:cNvSpPr txBox="true"/>
          <p:nvPr/>
        </p:nvSpPr>
        <p:spPr>
          <a:xfrm rot="0">
            <a:off x="1187898" y="7027483"/>
            <a:ext cx="3623696"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 3     skate for kids </a:t>
            </a:r>
          </a:p>
        </p:txBody>
      </p:sp>
      <p:sp>
        <p:nvSpPr>
          <p:cNvPr name="TextBox 16" id="16"/>
          <p:cNvSpPr txBox="true"/>
          <p:nvPr/>
        </p:nvSpPr>
        <p:spPr>
          <a:xfrm rot="0">
            <a:off x="1187898" y="5934013"/>
            <a:ext cx="3857140"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2      skate in Egypt </a:t>
            </a:r>
          </a:p>
        </p:txBody>
      </p:sp>
      <p:sp>
        <p:nvSpPr>
          <p:cNvPr name="TextBox 17" id="17"/>
          <p:cNvSpPr txBox="true"/>
          <p:nvPr/>
        </p:nvSpPr>
        <p:spPr>
          <a:xfrm rot="0">
            <a:off x="888634" y="4839156"/>
            <a:ext cx="3623696"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1             skate </a:t>
            </a:r>
          </a:p>
        </p:txBody>
      </p:sp>
      <p:sp>
        <p:nvSpPr>
          <p:cNvPr name="Freeform 18" id="18"/>
          <p:cNvSpPr/>
          <p:nvPr/>
        </p:nvSpPr>
        <p:spPr>
          <a:xfrm flipH="false" flipV="false" rot="0">
            <a:off x="11234752" y="4393386"/>
            <a:ext cx="4175535" cy="4114800"/>
          </a:xfrm>
          <a:custGeom>
            <a:avLst/>
            <a:gdLst/>
            <a:ahLst/>
            <a:cxnLst/>
            <a:rect r="r" b="b" t="t" l="l"/>
            <a:pathLst>
              <a:path h="4114800" w="4175535">
                <a:moveTo>
                  <a:pt x="0" y="0"/>
                </a:moveTo>
                <a:lnTo>
                  <a:pt x="4175536" y="0"/>
                </a:lnTo>
                <a:lnTo>
                  <a:pt x="417553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1234752" y="5819279"/>
            <a:ext cx="4152835"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  2   strong competitor </a:t>
            </a:r>
          </a:p>
        </p:txBody>
      </p:sp>
      <p:sp>
        <p:nvSpPr>
          <p:cNvPr name="TextBox 20" id="20"/>
          <p:cNvSpPr txBox="true"/>
          <p:nvPr/>
        </p:nvSpPr>
        <p:spPr>
          <a:xfrm rot="0">
            <a:off x="11542213" y="4611509"/>
            <a:ext cx="3919392"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1     keyword planner </a:t>
            </a:r>
          </a:p>
        </p:txBody>
      </p:sp>
      <p:sp>
        <p:nvSpPr>
          <p:cNvPr name="TextBox 21" id="21"/>
          <p:cNvSpPr txBox="true"/>
          <p:nvPr/>
        </p:nvSpPr>
        <p:spPr>
          <a:xfrm rot="0">
            <a:off x="11234752" y="6921017"/>
            <a:ext cx="4152835"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  2    search suggestion </a:t>
            </a:r>
          </a:p>
        </p:txBody>
      </p:sp>
      <p:sp>
        <p:nvSpPr>
          <p:cNvPr name="TextBox 22" id="22"/>
          <p:cNvSpPr txBox="true"/>
          <p:nvPr/>
        </p:nvSpPr>
        <p:spPr>
          <a:xfrm rot="0">
            <a:off x="11246102" y="7815719"/>
            <a:ext cx="4152835" cy="464820"/>
          </a:xfrm>
          <a:prstGeom prst="rect">
            <a:avLst/>
          </a:prstGeom>
        </p:spPr>
        <p:txBody>
          <a:bodyPr anchor="t" rtlCol="false" tIns="0" lIns="0" bIns="0" rIns="0">
            <a:spAutoFit/>
          </a:bodyPr>
          <a:lstStyle/>
          <a:p>
            <a:pPr algn="ctr">
              <a:lnSpc>
                <a:spcPts val="3690"/>
              </a:lnSpc>
              <a:spcBef>
                <a:spcPct val="0"/>
              </a:spcBef>
            </a:pPr>
            <a:r>
              <a:rPr lang="en-US" sz="3000">
                <a:solidFill>
                  <a:srgbClr val="FEFFFF"/>
                </a:solidFill>
                <a:latin typeface="Josefin Sans 1"/>
                <a:ea typeface="Josefin Sans 1"/>
                <a:cs typeface="Josefin Sans 1"/>
                <a:sym typeface="Josefin Sans 1"/>
              </a:rPr>
              <a:t>  2    search suggestion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766" y="158363"/>
            <a:ext cx="8094338" cy="4553065"/>
          </a:xfrm>
          <a:custGeom>
            <a:avLst/>
            <a:gdLst/>
            <a:ahLst/>
            <a:cxnLst/>
            <a:rect r="r" b="b" t="t" l="l"/>
            <a:pathLst>
              <a:path h="4553065" w="8094338">
                <a:moveTo>
                  <a:pt x="0" y="0"/>
                </a:moveTo>
                <a:lnTo>
                  <a:pt x="8094338" y="0"/>
                </a:lnTo>
                <a:lnTo>
                  <a:pt x="8094338" y="4553066"/>
                </a:lnTo>
                <a:lnTo>
                  <a:pt x="0" y="4553066"/>
                </a:lnTo>
                <a:lnTo>
                  <a:pt x="0" y="0"/>
                </a:lnTo>
                <a:close/>
              </a:path>
            </a:pathLst>
          </a:custGeom>
          <a:blipFill>
            <a:blip r:embed="rId2"/>
            <a:stretch>
              <a:fillRect l="0" t="0" r="0" b="0"/>
            </a:stretch>
          </a:blipFill>
        </p:spPr>
      </p:sp>
      <p:sp>
        <p:nvSpPr>
          <p:cNvPr name="Freeform 3" id="3"/>
          <p:cNvSpPr/>
          <p:nvPr/>
        </p:nvSpPr>
        <p:spPr>
          <a:xfrm flipH="false" flipV="false" rot="0">
            <a:off x="10457737" y="440782"/>
            <a:ext cx="7090183" cy="3988228"/>
          </a:xfrm>
          <a:custGeom>
            <a:avLst/>
            <a:gdLst/>
            <a:ahLst/>
            <a:cxnLst/>
            <a:rect r="r" b="b" t="t" l="l"/>
            <a:pathLst>
              <a:path h="3988228" w="7090183">
                <a:moveTo>
                  <a:pt x="0" y="0"/>
                </a:moveTo>
                <a:lnTo>
                  <a:pt x="7090183" y="0"/>
                </a:lnTo>
                <a:lnTo>
                  <a:pt x="7090183" y="3988228"/>
                </a:lnTo>
                <a:lnTo>
                  <a:pt x="0" y="3988228"/>
                </a:lnTo>
                <a:lnTo>
                  <a:pt x="0" y="0"/>
                </a:lnTo>
                <a:close/>
              </a:path>
            </a:pathLst>
          </a:custGeom>
          <a:blipFill>
            <a:blip r:embed="rId3"/>
            <a:stretch>
              <a:fillRect l="0" t="0" r="0" b="0"/>
            </a:stretch>
          </a:blipFill>
        </p:spPr>
      </p:sp>
      <p:sp>
        <p:nvSpPr>
          <p:cNvPr name="Freeform 4" id="4">
            <a:hlinkClick r:id="rId5" tooltip="https://skatezoneegy.wixsite.com/skatezone"/>
          </p:cNvPr>
          <p:cNvSpPr/>
          <p:nvPr/>
        </p:nvSpPr>
        <p:spPr>
          <a:xfrm flipH="false" flipV="false" rot="0">
            <a:off x="10457737" y="5797143"/>
            <a:ext cx="7296187" cy="3807020"/>
          </a:xfrm>
          <a:custGeom>
            <a:avLst/>
            <a:gdLst/>
            <a:ahLst/>
            <a:cxnLst/>
            <a:rect r="r" b="b" t="t" l="l"/>
            <a:pathLst>
              <a:path h="3807020" w="7296187">
                <a:moveTo>
                  <a:pt x="0" y="0"/>
                </a:moveTo>
                <a:lnTo>
                  <a:pt x="7296187" y="0"/>
                </a:lnTo>
                <a:lnTo>
                  <a:pt x="7296187" y="3807020"/>
                </a:lnTo>
                <a:lnTo>
                  <a:pt x="0" y="3807020"/>
                </a:lnTo>
                <a:lnTo>
                  <a:pt x="0" y="0"/>
                </a:lnTo>
                <a:close/>
              </a:path>
            </a:pathLst>
          </a:custGeom>
          <a:blipFill>
            <a:blip r:embed="rId4"/>
            <a:stretch>
              <a:fillRect l="0" t="-7803" r="0" b="0"/>
            </a:stretch>
          </a:blipFill>
        </p:spPr>
      </p:sp>
      <p:sp>
        <p:nvSpPr>
          <p:cNvPr name="Freeform 5" id="5"/>
          <p:cNvSpPr/>
          <p:nvPr/>
        </p:nvSpPr>
        <p:spPr>
          <a:xfrm flipH="false" flipV="false" rot="0">
            <a:off x="820748" y="4829190"/>
            <a:ext cx="8556931" cy="4944586"/>
          </a:xfrm>
          <a:custGeom>
            <a:avLst/>
            <a:gdLst/>
            <a:ahLst/>
            <a:cxnLst/>
            <a:rect r="r" b="b" t="t" l="l"/>
            <a:pathLst>
              <a:path h="4944586" w="8556931">
                <a:moveTo>
                  <a:pt x="0" y="0"/>
                </a:moveTo>
                <a:lnTo>
                  <a:pt x="8556931" y="0"/>
                </a:lnTo>
                <a:lnTo>
                  <a:pt x="8556931" y="4944586"/>
                </a:lnTo>
                <a:lnTo>
                  <a:pt x="0" y="4944586"/>
                </a:lnTo>
                <a:lnTo>
                  <a:pt x="0" y="0"/>
                </a:lnTo>
                <a:close/>
              </a:path>
            </a:pathLst>
          </a:custGeom>
          <a:blipFill>
            <a:blip r:embed="rId6"/>
            <a:stretch>
              <a:fillRect l="0" t="0" r="-2728" b="0"/>
            </a:stretch>
          </a:blipFill>
        </p:spPr>
      </p:sp>
    </p:spTree>
  </p:cSld>
  <p:clrMapOvr>
    <a:masterClrMapping/>
  </p:clrMapOvr>
</p:sld>
</file>

<file path=ppt/slides/slide3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199392" y="14414"/>
            <a:ext cx="3889216" cy="1604645"/>
          </a:xfrm>
          <a:prstGeom prst="rect">
            <a:avLst/>
          </a:prstGeom>
        </p:spPr>
        <p:txBody>
          <a:bodyPr anchor="t" rtlCol="false" tIns="0" lIns="0" bIns="0" rIns="0">
            <a:spAutoFit/>
          </a:bodyPr>
          <a:lstStyle/>
          <a:p>
            <a:pPr algn="ctr">
              <a:lnSpc>
                <a:spcPts val="12880"/>
              </a:lnSpc>
            </a:pPr>
            <a:r>
              <a:rPr lang="en-US" sz="9200">
                <a:solidFill>
                  <a:srgbClr val="FFFFFF"/>
                </a:solidFill>
                <a:latin typeface="Edo"/>
                <a:ea typeface="Edo"/>
                <a:cs typeface="Edo"/>
                <a:sym typeface="Edo"/>
              </a:rPr>
              <a:t>details</a:t>
            </a:r>
          </a:p>
        </p:txBody>
      </p:sp>
      <p:grpSp>
        <p:nvGrpSpPr>
          <p:cNvPr name="Group 3" id="3"/>
          <p:cNvGrpSpPr/>
          <p:nvPr/>
        </p:nvGrpSpPr>
        <p:grpSpPr>
          <a:xfrm rot="0">
            <a:off x="1523295" y="1728516"/>
            <a:ext cx="3176952" cy="1592869"/>
            <a:chOff x="0" y="0"/>
            <a:chExt cx="810558" cy="406400"/>
          </a:xfrm>
        </p:grpSpPr>
        <p:sp>
          <p:nvSpPr>
            <p:cNvPr name="Freeform 4" id="4"/>
            <p:cNvSpPr/>
            <p:nvPr/>
          </p:nvSpPr>
          <p:spPr>
            <a:xfrm flipH="false" flipV="false" rot="0">
              <a:off x="0" y="0"/>
              <a:ext cx="810558" cy="406400"/>
            </a:xfrm>
            <a:custGeom>
              <a:avLst/>
              <a:gdLst/>
              <a:ahLst/>
              <a:cxnLst/>
              <a:rect r="r" b="b" t="t" l="l"/>
              <a:pathLst>
                <a:path h="406400" w="810558">
                  <a:moveTo>
                    <a:pt x="607358" y="0"/>
                  </a:moveTo>
                  <a:lnTo>
                    <a:pt x="0" y="0"/>
                  </a:lnTo>
                  <a:lnTo>
                    <a:pt x="0" y="406400"/>
                  </a:lnTo>
                  <a:lnTo>
                    <a:pt x="607358" y="406400"/>
                  </a:lnTo>
                  <a:lnTo>
                    <a:pt x="810558" y="203200"/>
                  </a:lnTo>
                  <a:lnTo>
                    <a:pt x="607358" y="0"/>
                  </a:lnTo>
                  <a:close/>
                </a:path>
              </a:pathLst>
            </a:custGeom>
            <a:solidFill>
              <a:srgbClr val="EA4802"/>
            </a:solidFill>
          </p:spPr>
        </p:sp>
        <p:sp>
          <p:nvSpPr>
            <p:cNvPr name="TextBox 5" id="5"/>
            <p:cNvSpPr txBox="true"/>
            <p:nvPr/>
          </p:nvSpPr>
          <p:spPr>
            <a:xfrm>
              <a:off x="0" y="-19050"/>
              <a:ext cx="696258" cy="425450"/>
            </a:xfrm>
            <a:prstGeom prst="rect">
              <a:avLst/>
            </a:prstGeom>
          </p:spPr>
          <p:txBody>
            <a:bodyPr anchor="ctr" rtlCol="false" tIns="50800" lIns="50800" bIns="50800" rIns="50800"/>
            <a:lstStyle/>
            <a:p>
              <a:pPr algn="ctr">
                <a:lnSpc>
                  <a:spcPts val="3359"/>
                </a:lnSpc>
              </a:pPr>
              <a:r>
                <a:rPr lang="en-US" sz="2799" spc="83">
                  <a:solidFill>
                    <a:srgbClr val="FFFFFF"/>
                  </a:solidFill>
                  <a:latin typeface="Edo"/>
                  <a:ea typeface="Edo"/>
                  <a:cs typeface="Edo"/>
                  <a:sym typeface="Edo"/>
                </a:rPr>
                <a:t>goals</a:t>
              </a:r>
            </a:p>
          </p:txBody>
        </p:sp>
      </p:grpSp>
      <p:grpSp>
        <p:nvGrpSpPr>
          <p:cNvPr name="Group 6" id="6"/>
          <p:cNvGrpSpPr/>
          <p:nvPr/>
        </p:nvGrpSpPr>
        <p:grpSpPr>
          <a:xfrm rot="0">
            <a:off x="1523295" y="3927264"/>
            <a:ext cx="2553237" cy="1324967"/>
            <a:chOff x="0" y="0"/>
            <a:chExt cx="783141" cy="406400"/>
          </a:xfrm>
        </p:grpSpPr>
        <p:sp>
          <p:nvSpPr>
            <p:cNvPr name="Freeform 7" id="7"/>
            <p:cNvSpPr/>
            <p:nvPr/>
          </p:nvSpPr>
          <p:spPr>
            <a:xfrm flipH="false" flipV="false" rot="0">
              <a:off x="0" y="0"/>
              <a:ext cx="783141" cy="406400"/>
            </a:xfrm>
            <a:custGeom>
              <a:avLst/>
              <a:gdLst/>
              <a:ahLst/>
              <a:cxnLst/>
              <a:rect r="r" b="b" t="t" l="l"/>
              <a:pathLst>
                <a:path h="406400" w="783141">
                  <a:moveTo>
                    <a:pt x="579941" y="0"/>
                  </a:moveTo>
                  <a:lnTo>
                    <a:pt x="0" y="0"/>
                  </a:lnTo>
                  <a:lnTo>
                    <a:pt x="0" y="406400"/>
                  </a:lnTo>
                  <a:lnTo>
                    <a:pt x="579941" y="406400"/>
                  </a:lnTo>
                  <a:lnTo>
                    <a:pt x="783141" y="203200"/>
                  </a:lnTo>
                  <a:lnTo>
                    <a:pt x="579941" y="0"/>
                  </a:lnTo>
                  <a:close/>
                </a:path>
              </a:pathLst>
            </a:custGeom>
            <a:solidFill>
              <a:srgbClr val="EA4802"/>
            </a:solidFill>
          </p:spPr>
        </p:sp>
        <p:sp>
          <p:nvSpPr>
            <p:cNvPr name="TextBox 8" id="8"/>
            <p:cNvSpPr txBox="true"/>
            <p:nvPr/>
          </p:nvSpPr>
          <p:spPr>
            <a:xfrm>
              <a:off x="0" y="-19050"/>
              <a:ext cx="668841" cy="425450"/>
            </a:xfrm>
            <a:prstGeom prst="rect">
              <a:avLst/>
            </a:prstGeom>
          </p:spPr>
          <p:txBody>
            <a:bodyPr anchor="ctr" rtlCol="false" tIns="50800" lIns="50800" bIns="50800" rIns="50800"/>
            <a:lstStyle/>
            <a:p>
              <a:pPr algn="ctr">
                <a:lnSpc>
                  <a:spcPts val="3119"/>
                </a:lnSpc>
              </a:pPr>
              <a:r>
                <a:rPr lang="en-US" sz="2599" spc="77">
                  <a:solidFill>
                    <a:srgbClr val="F4F8FF"/>
                  </a:solidFill>
                  <a:latin typeface="Edo"/>
                  <a:ea typeface="Edo"/>
                  <a:cs typeface="Edo"/>
                  <a:sym typeface="Edo"/>
                </a:rPr>
                <a:t>objectives</a:t>
              </a:r>
            </a:p>
          </p:txBody>
        </p:sp>
      </p:grpSp>
      <p:grpSp>
        <p:nvGrpSpPr>
          <p:cNvPr name="Group 9" id="9"/>
          <p:cNvGrpSpPr/>
          <p:nvPr/>
        </p:nvGrpSpPr>
        <p:grpSpPr>
          <a:xfrm rot="0">
            <a:off x="1523295" y="5831127"/>
            <a:ext cx="1948536" cy="934151"/>
            <a:chOff x="0" y="0"/>
            <a:chExt cx="847706" cy="406400"/>
          </a:xfrm>
        </p:grpSpPr>
        <p:sp>
          <p:nvSpPr>
            <p:cNvPr name="Freeform 10" id="10"/>
            <p:cNvSpPr/>
            <p:nvPr/>
          </p:nvSpPr>
          <p:spPr>
            <a:xfrm flipH="false" flipV="false" rot="0">
              <a:off x="0" y="0"/>
              <a:ext cx="847706" cy="406400"/>
            </a:xfrm>
            <a:custGeom>
              <a:avLst/>
              <a:gdLst/>
              <a:ahLst/>
              <a:cxnLst/>
              <a:rect r="r" b="b" t="t" l="l"/>
              <a:pathLst>
                <a:path h="406400" w="847706">
                  <a:moveTo>
                    <a:pt x="644506" y="0"/>
                  </a:moveTo>
                  <a:lnTo>
                    <a:pt x="0" y="0"/>
                  </a:lnTo>
                  <a:lnTo>
                    <a:pt x="0" y="406400"/>
                  </a:lnTo>
                  <a:lnTo>
                    <a:pt x="644506" y="406400"/>
                  </a:lnTo>
                  <a:lnTo>
                    <a:pt x="847706" y="203200"/>
                  </a:lnTo>
                  <a:lnTo>
                    <a:pt x="644506" y="0"/>
                  </a:lnTo>
                  <a:close/>
                </a:path>
              </a:pathLst>
            </a:custGeom>
            <a:solidFill>
              <a:srgbClr val="EA4802"/>
            </a:solidFill>
          </p:spPr>
        </p:sp>
        <p:sp>
          <p:nvSpPr>
            <p:cNvPr name="TextBox 11" id="11"/>
            <p:cNvSpPr txBox="true"/>
            <p:nvPr/>
          </p:nvSpPr>
          <p:spPr>
            <a:xfrm>
              <a:off x="0" y="-19050"/>
              <a:ext cx="733406" cy="425450"/>
            </a:xfrm>
            <a:prstGeom prst="rect">
              <a:avLst/>
            </a:prstGeom>
          </p:spPr>
          <p:txBody>
            <a:bodyPr anchor="ctr" rtlCol="false" tIns="50800" lIns="50800" bIns="50800" rIns="50800"/>
            <a:lstStyle/>
            <a:p>
              <a:pPr algn="ctr">
                <a:lnSpc>
                  <a:spcPts val="3239"/>
                </a:lnSpc>
              </a:pPr>
              <a:r>
                <a:rPr lang="en-US" sz="2699" spc="80">
                  <a:solidFill>
                    <a:srgbClr val="F4F8FF"/>
                  </a:solidFill>
                  <a:latin typeface="Edo"/>
                  <a:ea typeface="Edo"/>
                  <a:cs typeface="Edo"/>
                  <a:sym typeface="Edo"/>
                </a:rPr>
                <a:t>strategy</a:t>
              </a:r>
            </a:p>
          </p:txBody>
        </p:sp>
      </p:grpSp>
      <p:grpSp>
        <p:nvGrpSpPr>
          <p:cNvPr name="Group 12" id="12"/>
          <p:cNvGrpSpPr/>
          <p:nvPr/>
        </p:nvGrpSpPr>
        <p:grpSpPr>
          <a:xfrm rot="0">
            <a:off x="1523295" y="7361848"/>
            <a:ext cx="1276618" cy="833125"/>
            <a:chOff x="0" y="0"/>
            <a:chExt cx="812800" cy="530436"/>
          </a:xfrm>
        </p:grpSpPr>
        <p:sp>
          <p:nvSpPr>
            <p:cNvPr name="Freeform 13" id="13"/>
            <p:cNvSpPr/>
            <p:nvPr/>
          </p:nvSpPr>
          <p:spPr>
            <a:xfrm flipH="false" flipV="false" rot="0">
              <a:off x="0" y="0"/>
              <a:ext cx="812800" cy="530436"/>
            </a:xfrm>
            <a:custGeom>
              <a:avLst/>
              <a:gdLst/>
              <a:ahLst/>
              <a:cxnLst/>
              <a:rect r="r" b="b" t="t" l="l"/>
              <a:pathLst>
                <a:path h="530436" w="812800">
                  <a:moveTo>
                    <a:pt x="609600" y="0"/>
                  </a:moveTo>
                  <a:lnTo>
                    <a:pt x="0" y="0"/>
                  </a:lnTo>
                  <a:lnTo>
                    <a:pt x="0" y="530436"/>
                  </a:lnTo>
                  <a:lnTo>
                    <a:pt x="609600" y="530436"/>
                  </a:lnTo>
                  <a:lnTo>
                    <a:pt x="812800" y="265218"/>
                  </a:lnTo>
                  <a:lnTo>
                    <a:pt x="609600" y="0"/>
                  </a:lnTo>
                  <a:close/>
                </a:path>
              </a:pathLst>
            </a:custGeom>
            <a:solidFill>
              <a:srgbClr val="EA4802"/>
            </a:solidFill>
          </p:spPr>
        </p:sp>
        <p:sp>
          <p:nvSpPr>
            <p:cNvPr name="TextBox 14" id="14"/>
            <p:cNvSpPr txBox="true"/>
            <p:nvPr/>
          </p:nvSpPr>
          <p:spPr>
            <a:xfrm>
              <a:off x="0" y="-19050"/>
              <a:ext cx="698500" cy="549486"/>
            </a:xfrm>
            <a:prstGeom prst="rect">
              <a:avLst/>
            </a:prstGeom>
          </p:spPr>
          <p:txBody>
            <a:bodyPr anchor="ctr" rtlCol="false" tIns="50800" lIns="50800" bIns="50800" rIns="50800"/>
            <a:lstStyle/>
            <a:p>
              <a:pPr algn="ctr">
                <a:lnSpc>
                  <a:spcPts val="2639"/>
                </a:lnSpc>
              </a:pPr>
              <a:r>
                <a:rPr lang="en-US" sz="2199" spc="65">
                  <a:solidFill>
                    <a:srgbClr val="F4F8FF"/>
                  </a:solidFill>
                  <a:latin typeface="Edo"/>
                  <a:ea typeface="Edo"/>
                  <a:cs typeface="Edo"/>
                  <a:sym typeface="Edo"/>
                </a:rPr>
                <a:t>action plan </a:t>
              </a:r>
            </a:p>
          </p:txBody>
        </p:sp>
      </p:grpSp>
      <p:grpSp>
        <p:nvGrpSpPr>
          <p:cNvPr name="Group 15" id="15"/>
          <p:cNvGrpSpPr/>
          <p:nvPr/>
        </p:nvGrpSpPr>
        <p:grpSpPr>
          <a:xfrm rot="0">
            <a:off x="5166972" y="7539374"/>
            <a:ext cx="4316491" cy="2379337"/>
            <a:chOff x="0" y="0"/>
            <a:chExt cx="1136854" cy="626657"/>
          </a:xfrm>
        </p:grpSpPr>
        <p:sp>
          <p:nvSpPr>
            <p:cNvPr name="Freeform 16" id="16"/>
            <p:cNvSpPr/>
            <p:nvPr/>
          </p:nvSpPr>
          <p:spPr>
            <a:xfrm flipH="false" flipV="false" rot="0">
              <a:off x="0" y="0"/>
              <a:ext cx="1136854" cy="626657"/>
            </a:xfrm>
            <a:custGeom>
              <a:avLst/>
              <a:gdLst/>
              <a:ahLst/>
              <a:cxnLst/>
              <a:rect r="r" b="b" t="t" l="l"/>
              <a:pathLst>
                <a:path h="626657" w="1136854">
                  <a:moveTo>
                    <a:pt x="0" y="0"/>
                  </a:moveTo>
                  <a:lnTo>
                    <a:pt x="1136854" y="0"/>
                  </a:lnTo>
                  <a:lnTo>
                    <a:pt x="1136854" y="626657"/>
                  </a:lnTo>
                  <a:lnTo>
                    <a:pt x="0" y="626657"/>
                  </a:lnTo>
                  <a:close/>
                </a:path>
              </a:pathLst>
            </a:custGeom>
            <a:solidFill>
              <a:srgbClr val="EA4802"/>
            </a:solidFill>
          </p:spPr>
        </p:sp>
        <p:sp>
          <p:nvSpPr>
            <p:cNvPr name="TextBox 17" id="17"/>
            <p:cNvSpPr txBox="true"/>
            <p:nvPr/>
          </p:nvSpPr>
          <p:spPr>
            <a:xfrm>
              <a:off x="0" y="-9525"/>
              <a:ext cx="1136854" cy="636182"/>
            </a:xfrm>
            <a:prstGeom prst="rect">
              <a:avLst/>
            </a:prstGeom>
          </p:spPr>
          <p:txBody>
            <a:bodyPr anchor="ctr" rtlCol="false" tIns="254000" lIns="254000" bIns="254000" rIns="254000"/>
            <a:lstStyle/>
            <a:p>
              <a:pPr algn="l" marL="367029" indent="-183514" lvl="1">
                <a:lnSpc>
                  <a:spcPts val="2039"/>
                </a:lnSpc>
                <a:buFont typeface="Arial"/>
                <a:buChar char="•"/>
              </a:pPr>
              <a:r>
                <a:rPr lang="en-US" sz="1699" spc="50">
                  <a:solidFill>
                    <a:srgbClr val="FFFFFF"/>
                  </a:solidFill>
                  <a:latin typeface="Aileron"/>
                  <a:ea typeface="Aileron"/>
                  <a:cs typeface="Aileron"/>
                  <a:sym typeface="Aileron"/>
                </a:rPr>
                <a:t>Create promotional offers for first-time customers.</a:t>
              </a:r>
            </a:p>
            <a:p>
              <a:pPr algn="l" marL="345439" indent="-172720" lvl="1">
                <a:lnSpc>
                  <a:spcPts val="1919"/>
                </a:lnSpc>
                <a:buFont typeface="Arial"/>
                <a:buChar char="•"/>
              </a:pPr>
              <a:r>
                <a:rPr lang="en-US" sz="1599" spc="47">
                  <a:solidFill>
                    <a:srgbClr val="FFFFFF"/>
                  </a:solidFill>
                  <a:latin typeface="Aileron"/>
                  <a:ea typeface="Aileron"/>
                  <a:cs typeface="Aileron"/>
                  <a:sym typeface="Aileron"/>
                </a:rPr>
                <a:t>Utilize testimonials and success stories from current students in marketing materials.</a:t>
              </a:r>
            </a:p>
            <a:p>
              <a:pPr algn="l" marL="345439" indent="-172720" lvl="1">
                <a:lnSpc>
                  <a:spcPts val="1919"/>
                </a:lnSpc>
                <a:buFont typeface="Arial"/>
                <a:buChar char="•"/>
              </a:pPr>
              <a:r>
                <a:rPr lang="en-US" sz="1599" spc="47">
                  <a:solidFill>
                    <a:srgbClr val="FFFFFF"/>
                  </a:solidFill>
                  <a:latin typeface="Aileron"/>
                  <a:ea typeface="Aileron"/>
                  <a:cs typeface="Aileron"/>
                  <a:sym typeface="Aileron"/>
                </a:rPr>
                <a:t>Offer group discounts to attract families.</a:t>
              </a:r>
            </a:p>
            <a:p>
              <a:pPr algn="l">
                <a:lnSpc>
                  <a:spcPts val="1919"/>
                </a:lnSpc>
              </a:pPr>
            </a:p>
          </p:txBody>
        </p:sp>
      </p:grpSp>
      <p:grpSp>
        <p:nvGrpSpPr>
          <p:cNvPr name="Group 18" id="18"/>
          <p:cNvGrpSpPr/>
          <p:nvPr/>
        </p:nvGrpSpPr>
        <p:grpSpPr>
          <a:xfrm rot="0">
            <a:off x="9642382" y="7539374"/>
            <a:ext cx="4639156" cy="2397760"/>
            <a:chOff x="0" y="0"/>
            <a:chExt cx="1221835" cy="631509"/>
          </a:xfrm>
        </p:grpSpPr>
        <p:sp>
          <p:nvSpPr>
            <p:cNvPr name="Freeform 19" id="19"/>
            <p:cNvSpPr/>
            <p:nvPr/>
          </p:nvSpPr>
          <p:spPr>
            <a:xfrm flipH="false" flipV="false" rot="0">
              <a:off x="0" y="0"/>
              <a:ext cx="1221835" cy="631509"/>
            </a:xfrm>
            <a:custGeom>
              <a:avLst/>
              <a:gdLst/>
              <a:ahLst/>
              <a:cxnLst/>
              <a:rect r="r" b="b" t="t" l="l"/>
              <a:pathLst>
                <a:path h="631509" w="1221835">
                  <a:moveTo>
                    <a:pt x="0" y="0"/>
                  </a:moveTo>
                  <a:lnTo>
                    <a:pt x="1221835" y="0"/>
                  </a:lnTo>
                  <a:lnTo>
                    <a:pt x="1221835" y="631509"/>
                  </a:lnTo>
                  <a:lnTo>
                    <a:pt x="0" y="631509"/>
                  </a:lnTo>
                  <a:close/>
                </a:path>
              </a:pathLst>
            </a:custGeom>
            <a:solidFill>
              <a:srgbClr val="EA4802"/>
            </a:solidFill>
          </p:spPr>
        </p:sp>
        <p:sp>
          <p:nvSpPr>
            <p:cNvPr name="TextBox 20" id="20"/>
            <p:cNvSpPr txBox="true"/>
            <p:nvPr/>
          </p:nvSpPr>
          <p:spPr>
            <a:xfrm>
              <a:off x="0" y="0"/>
              <a:ext cx="1221835" cy="631509"/>
            </a:xfrm>
            <a:prstGeom prst="rect">
              <a:avLst/>
            </a:prstGeom>
          </p:spPr>
          <p:txBody>
            <a:bodyPr anchor="ctr" rtlCol="false" tIns="254000" lIns="254000" bIns="254000" rIns="254000"/>
            <a:lstStyle/>
            <a:p>
              <a:pPr algn="l" marL="388618" indent="-194309" lvl="1">
                <a:lnSpc>
                  <a:spcPts val="2159"/>
                </a:lnSpc>
                <a:buFont typeface="Arial"/>
                <a:buChar char="•"/>
              </a:pPr>
              <a:r>
                <a:rPr lang="en-US" sz="1799" spc="53">
                  <a:solidFill>
                    <a:srgbClr val="FFFFFF"/>
                  </a:solidFill>
                  <a:latin typeface="Aileron"/>
                  <a:ea typeface="Aileron"/>
                  <a:cs typeface="Aileron"/>
                  <a:sym typeface="Aileron"/>
                </a:rPr>
                <a:t>Create Compelling Messaging</a:t>
              </a:r>
            </a:p>
            <a:p>
              <a:pPr algn="l" marL="453387" indent="-226693" lvl="1">
                <a:lnSpc>
                  <a:spcPts val="2519"/>
                </a:lnSpc>
                <a:buFont typeface="Arial"/>
                <a:buChar char="•"/>
              </a:pPr>
              <a:r>
                <a:rPr lang="en-US" sz="2099" spc="62">
                  <a:solidFill>
                    <a:srgbClr val="FFFFFF"/>
                  </a:solidFill>
                  <a:latin typeface="Aileron"/>
                  <a:ea typeface="Aileron"/>
                  <a:cs typeface="Aileron"/>
                  <a:sym typeface="Aileron"/>
                </a:rPr>
                <a:t>Create eye-catching visuals</a:t>
              </a:r>
            </a:p>
            <a:p>
              <a:pPr algn="l" marL="431797" indent="-215899" lvl="1">
                <a:lnSpc>
                  <a:spcPts val="2399"/>
                </a:lnSpc>
                <a:buFont typeface="Arial"/>
                <a:buChar char="•"/>
              </a:pPr>
              <a:r>
                <a:rPr lang="en-US" sz="1999" spc="59">
                  <a:solidFill>
                    <a:srgbClr val="FFFFFF"/>
                  </a:solidFill>
                  <a:latin typeface="Aileron"/>
                  <a:ea typeface="Aileron"/>
                  <a:cs typeface="Aileron"/>
                  <a:sym typeface="Aileron"/>
                </a:rPr>
                <a:t>Launch and Monitor Campaign</a:t>
              </a:r>
            </a:p>
            <a:p>
              <a:pPr algn="l" marL="431797" indent="-215899" lvl="1">
                <a:lnSpc>
                  <a:spcPts val="2399"/>
                </a:lnSpc>
                <a:buFont typeface="Arial"/>
                <a:buChar char="•"/>
              </a:pPr>
              <a:r>
                <a:rPr lang="en-US" sz="1999" spc="59">
                  <a:solidFill>
                    <a:srgbClr val="FFFFFF"/>
                  </a:solidFill>
                  <a:latin typeface="Aileron"/>
                  <a:ea typeface="Aileron"/>
                  <a:cs typeface="Aileron"/>
                  <a:sym typeface="Aileron"/>
                </a:rPr>
                <a:t>Engage with Respondents</a:t>
              </a:r>
            </a:p>
          </p:txBody>
        </p:sp>
      </p:grpSp>
      <p:grpSp>
        <p:nvGrpSpPr>
          <p:cNvPr name="Group 21" id="21"/>
          <p:cNvGrpSpPr/>
          <p:nvPr/>
        </p:nvGrpSpPr>
        <p:grpSpPr>
          <a:xfrm rot="0">
            <a:off x="7502632" y="2107056"/>
            <a:ext cx="3158202" cy="1125219"/>
            <a:chOff x="0" y="0"/>
            <a:chExt cx="831790" cy="296354"/>
          </a:xfrm>
        </p:grpSpPr>
        <p:sp>
          <p:nvSpPr>
            <p:cNvPr name="Freeform 22" id="22"/>
            <p:cNvSpPr/>
            <p:nvPr/>
          </p:nvSpPr>
          <p:spPr>
            <a:xfrm flipH="false" flipV="false" rot="0">
              <a:off x="0" y="0"/>
              <a:ext cx="831790" cy="296354"/>
            </a:xfrm>
            <a:custGeom>
              <a:avLst/>
              <a:gdLst/>
              <a:ahLst/>
              <a:cxnLst/>
              <a:rect r="r" b="b" t="t" l="l"/>
              <a:pathLst>
                <a:path h="296354" w="831790">
                  <a:moveTo>
                    <a:pt x="0" y="0"/>
                  </a:moveTo>
                  <a:lnTo>
                    <a:pt x="831790" y="0"/>
                  </a:lnTo>
                  <a:lnTo>
                    <a:pt x="831790" y="296354"/>
                  </a:lnTo>
                  <a:lnTo>
                    <a:pt x="0" y="296354"/>
                  </a:lnTo>
                  <a:close/>
                </a:path>
              </a:pathLst>
            </a:custGeom>
            <a:solidFill>
              <a:srgbClr val="EA4802"/>
            </a:solidFill>
          </p:spPr>
        </p:sp>
        <p:sp>
          <p:nvSpPr>
            <p:cNvPr name="TextBox 23" id="23"/>
            <p:cNvSpPr txBox="true"/>
            <p:nvPr/>
          </p:nvSpPr>
          <p:spPr>
            <a:xfrm>
              <a:off x="0" y="0"/>
              <a:ext cx="831790" cy="296354"/>
            </a:xfrm>
            <a:prstGeom prst="rect">
              <a:avLst/>
            </a:prstGeom>
          </p:spPr>
          <p:txBody>
            <a:bodyPr anchor="ctr" rtlCol="false" tIns="254000" lIns="254000" bIns="254000" rIns="254000"/>
            <a:lstStyle/>
            <a:p>
              <a:pPr algn="l">
                <a:lnSpc>
                  <a:spcPts val="2759"/>
                </a:lnSpc>
              </a:pPr>
              <a:r>
                <a:rPr lang="en-US" b="true" sz="2299" i="true" spc="114">
                  <a:solidFill>
                    <a:srgbClr val="FFFFFF"/>
                  </a:solidFill>
                  <a:latin typeface="Aileron Bold Italics"/>
                  <a:ea typeface="Aileron Bold Italics"/>
                  <a:cs typeface="Aileron Bold Italics"/>
                  <a:sym typeface="Aileron Bold Italics"/>
                </a:rPr>
                <a:t>increase Revenue Streams</a:t>
              </a:r>
            </a:p>
          </p:txBody>
        </p:sp>
      </p:grpSp>
      <p:sp>
        <p:nvSpPr>
          <p:cNvPr name="AutoShape 24" id="24"/>
          <p:cNvSpPr/>
          <p:nvPr/>
        </p:nvSpPr>
        <p:spPr>
          <a:xfrm flipV="true">
            <a:off x="9081733" y="3232275"/>
            <a:ext cx="0" cy="705378"/>
          </a:xfrm>
          <a:prstGeom prst="line">
            <a:avLst/>
          </a:prstGeom>
          <a:ln cap="flat" w="28575">
            <a:solidFill>
              <a:srgbClr val="EA4802"/>
            </a:solidFill>
            <a:prstDash val="solid"/>
            <a:headEnd type="none" len="sm" w="sm"/>
            <a:tailEnd type="none" len="sm" w="sm"/>
          </a:ln>
        </p:spPr>
      </p:sp>
      <p:sp>
        <p:nvSpPr>
          <p:cNvPr name="AutoShape 25" id="25"/>
          <p:cNvSpPr/>
          <p:nvPr/>
        </p:nvSpPr>
        <p:spPr>
          <a:xfrm flipH="true">
            <a:off x="8288412" y="3937653"/>
            <a:ext cx="1676580" cy="0"/>
          </a:xfrm>
          <a:prstGeom prst="line">
            <a:avLst/>
          </a:prstGeom>
          <a:ln cap="flat" w="28575">
            <a:solidFill>
              <a:srgbClr val="EA4802"/>
            </a:solidFill>
            <a:prstDash val="solid"/>
            <a:headEnd type="none" len="sm" w="sm"/>
            <a:tailEnd type="none" len="sm" w="sm"/>
          </a:ln>
        </p:spPr>
      </p:sp>
      <p:sp>
        <p:nvSpPr>
          <p:cNvPr name="AutoShape 26" id="26"/>
          <p:cNvSpPr/>
          <p:nvPr/>
        </p:nvSpPr>
        <p:spPr>
          <a:xfrm flipV="true">
            <a:off x="9964991" y="3937653"/>
            <a:ext cx="0" cy="446013"/>
          </a:xfrm>
          <a:prstGeom prst="line">
            <a:avLst/>
          </a:prstGeom>
          <a:ln cap="flat" w="28575">
            <a:solidFill>
              <a:srgbClr val="EA4802"/>
            </a:solidFill>
            <a:prstDash val="solid"/>
            <a:headEnd type="none" len="sm" w="sm"/>
            <a:tailEnd type="none" len="sm" w="sm"/>
          </a:ln>
        </p:spPr>
      </p:sp>
      <p:sp>
        <p:nvSpPr>
          <p:cNvPr name="AutoShape 27" id="27"/>
          <p:cNvSpPr/>
          <p:nvPr/>
        </p:nvSpPr>
        <p:spPr>
          <a:xfrm flipV="true">
            <a:off x="8288412" y="3937653"/>
            <a:ext cx="0" cy="357341"/>
          </a:xfrm>
          <a:prstGeom prst="line">
            <a:avLst/>
          </a:prstGeom>
          <a:ln cap="flat" w="28575">
            <a:solidFill>
              <a:srgbClr val="EA4802"/>
            </a:solidFill>
            <a:prstDash val="solid"/>
            <a:headEnd type="none" len="sm" w="sm"/>
            <a:tailEnd type="none" len="sm" w="sm"/>
          </a:ln>
        </p:spPr>
      </p:sp>
      <p:grpSp>
        <p:nvGrpSpPr>
          <p:cNvPr name="Group 28" id="28"/>
          <p:cNvGrpSpPr/>
          <p:nvPr/>
        </p:nvGrpSpPr>
        <p:grpSpPr>
          <a:xfrm rot="0">
            <a:off x="9735065" y="4294994"/>
            <a:ext cx="4453788" cy="1215163"/>
            <a:chOff x="0" y="0"/>
            <a:chExt cx="1173014" cy="320043"/>
          </a:xfrm>
        </p:grpSpPr>
        <p:sp>
          <p:nvSpPr>
            <p:cNvPr name="Freeform 29" id="29"/>
            <p:cNvSpPr/>
            <p:nvPr/>
          </p:nvSpPr>
          <p:spPr>
            <a:xfrm flipH="false" flipV="false" rot="0">
              <a:off x="0" y="0"/>
              <a:ext cx="1173014" cy="320043"/>
            </a:xfrm>
            <a:custGeom>
              <a:avLst/>
              <a:gdLst/>
              <a:ahLst/>
              <a:cxnLst/>
              <a:rect r="r" b="b" t="t" l="l"/>
              <a:pathLst>
                <a:path h="320043" w="1173014">
                  <a:moveTo>
                    <a:pt x="0" y="0"/>
                  </a:moveTo>
                  <a:lnTo>
                    <a:pt x="1173014" y="0"/>
                  </a:lnTo>
                  <a:lnTo>
                    <a:pt x="1173014" y="320043"/>
                  </a:lnTo>
                  <a:lnTo>
                    <a:pt x="0" y="320043"/>
                  </a:lnTo>
                  <a:close/>
                </a:path>
              </a:pathLst>
            </a:custGeom>
            <a:solidFill>
              <a:srgbClr val="EA4802"/>
            </a:solidFill>
          </p:spPr>
        </p:sp>
        <p:sp>
          <p:nvSpPr>
            <p:cNvPr name="TextBox 30" id="30"/>
            <p:cNvSpPr txBox="true"/>
            <p:nvPr/>
          </p:nvSpPr>
          <p:spPr>
            <a:xfrm>
              <a:off x="0" y="-9525"/>
              <a:ext cx="1173014" cy="329568"/>
            </a:xfrm>
            <a:prstGeom prst="rect">
              <a:avLst/>
            </a:prstGeom>
          </p:spPr>
          <p:txBody>
            <a:bodyPr anchor="ctr" rtlCol="false" tIns="254000" lIns="254000" bIns="254000" rIns="254000"/>
            <a:lstStyle/>
            <a:p>
              <a:pPr algn="l">
                <a:lnSpc>
                  <a:spcPts val="2039"/>
                </a:lnSpc>
              </a:pPr>
              <a:r>
                <a:rPr lang="en-US" sz="1699" spc="50">
                  <a:solidFill>
                    <a:srgbClr val="FFFFFF"/>
                  </a:solidFill>
                  <a:latin typeface="Aileron"/>
                  <a:ea typeface="Aileron"/>
                  <a:cs typeface="Aileron"/>
                  <a:sym typeface="Aileron"/>
                </a:rPr>
                <a:t>Increase revenue by 15% in three months through targeted Meta messaging campaigns</a:t>
              </a:r>
            </a:p>
          </p:txBody>
        </p:sp>
      </p:grpSp>
      <p:grpSp>
        <p:nvGrpSpPr>
          <p:cNvPr name="Group 31" id="31"/>
          <p:cNvGrpSpPr/>
          <p:nvPr/>
        </p:nvGrpSpPr>
        <p:grpSpPr>
          <a:xfrm rot="0">
            <a:off x="5323908" y="4294994"/>
            <a:ext cx="4055724" cy="1333500"/>
            <a:chOff x="0" y="0"/>
            <a:chExt cx="1068174" cy="351210"/>
          </a:xfrm>
        </p:grpSpPr>
        <p:sp>
          <p:nvSpPr>
            <p:cNvPr name="Freeform 32" id="32"/>
            <p:cNvSpPr/>
            <p:nvPr/>
          </p:nvSpPr>
          <p:spPr>
            <a:xfrm flipH="false" flipV="false" rot="0">
              <a:off x="0" y="0"/>
              <a:ext cx="1068174" cy="351210"/>
            </a:xfrm>
            <a:custGeom>
              <a:avLst/>
              <a:gdLst/>
              <a:ahLst/>
              <a:cxnLst/>
              <a:rect r="r" b="b" t="t" l="l"/>
              <a:pathLst>
                <a:path h="351210" w="1068174">
                  <a:moveTo>
                    <a:pt x="0" y="0"/>
                  </a:moveTo>
                  <a:lnTo>
                    <a:pt x="1068174" y="0"/>
                  </a:lnTo>
                  <a:lnTo>
                    <a:pt x="1068174" y="351210"/>
                  </a:lnTo>
                  <a:lnTo>
                    <a:pt x="0" y="351210"/>
                  </a:lnTo>
                  <a:close/>
                </a:path>
              </a:pathLst>
            </a:custGeom>
            <a:solidFill>
              <a:srgbClr val="EA4802"/>
            </a:solidFill>
          </p:spPr>
        </p:sp>
        <p:sp>
          <p:nvSpPr>
            <p:cNvPr name="TextBox 33" id="33"/>
            <p:cNvSpPr txBox="true"/>
            <p:nvPr/>
          </p:nvSpPr>
          <p:spPr>
            <a:xfrm>
              <a:off x="0" y="0"/>
              <a:ext cx="1068174" cy="351210"/>
            </a:xfrm>
            <a:prstGeom prst="rect">
              <a:avLst/>
            </a:prstGeom>
          </p:spPr>
          <p:txBody>
            <a:bodyPr anchor="ctr" rtlCol="false" tIns="254000" lIns="254000" bIns="254000" rIns="254000"/>
            <a:lstStyle/>
            <a:p>
              <a:pPr algn="l">
                <a:lnSpc>
                  <a:spcPts val="2279"/>
                </a:lnSpc>
              </a:pPr>
              <a:r>
                <a:rPr lang="en-US" sz="1899" spc="56">
                  <a:solidFill>
                    <a:srgbClr val="FFFFFF"/>
                  </a:solidFill>
                  <a:latin typeface="Aileron"/>
                  <a:ea typeface="Aileron"/>
                  <a:cs typeface="Aileron"/>
                  <a:sym typeface="Aileron"/>
                </a:rPr>
                <a:t>Increase the number of training sessions booked by 5% during this month </a:t>
              </a:r>
            </a:p>
          </p:txBody>
        </p:sp>
      </p:grpSp>
      <p:grpSp>
        <p:nvGrpSpPr>
          <p:cNvPr name="Group 34" id="34"/>
          <p:cNvGrpSpPr/>
          <p:nvPr/>
        </p:nvGrpSpPr>
        <p:grpSpPr>
          <a:xfrm rot="0">
            <a:off x="9647482" y="5883851"/>
            <a:ext cx="4639156" cy="1452880"/>
            <a:chOff x="0" y="0"/>
            <a:chExt cx="1221835" cy="382652"/>
          </a:xfrm>
        </p:grpSpPr>
        <p:sp>
          <p:nvSpPr>
            <p:cNvPr name="Freeform 35" id="35"/>
            <p:cNvSpPr/>
            <p:nvPr/>
          </p:nvSpPr>
          <p:spPr>
            <a:xfrm flipH="false" flipV="false" rot="0">
              <a:off x="0" y="0"/>
              <a:ext cx="1221835" cy="382651"/>
            </a:xfrm>
            <a:custGeom>
              <a:avLst/>
              <a:gdLst/>
              <a:ahLst/>
              <a:cxnLst/>
              <a:rect r="r" b="b" t="t" l="l"/>
              <a:pathLst>
                <a:path h="382651" w="1221835">
                  <a:moveTo>
                    <a:pt x="0" y="0"/>
                  </a:moveTo>
                  <a:lnTo>
                    <a:pt x="1221835" y="0"/>
                  </a:lnTo>
                  <a:lnTo>
                    <a:pt x="1221835" y="382651"/>
                  </a:lnTo>
                  <a:lnTo>
                    <a:pt x="0" y="382651"/>
                  </a:lnTo>
                  <a:close/>
                </a:path>
              </a:pathLst>
            </a:custGeom>
            <a:solidFill>
              <a:srgbClr val="EA4802"/>
            </a:solidFill>
          </p:spPr>
        </p:sp>
        <p:sp>
          <p:nvSpPr>
            <p:cNvPr name="TextBox 36" id="36"/>
            <p:cNvSpPr txBox="true"/>
            <p:nvPr/>
          </p:nvSpPr>
          <p:spPr>
            <a:xfrm>
              <a:off x="0" y="-9525"/>
              <a:ext cx="1221835" cy="392177"/>
            </a:xfrm>
            <a:prstGeom prst="rect">
              <a:avLst/>
            </a:prstGeom>
          </p:spPr>
          <p:txBody>
            <a:bodyPr anchor="ctr" rtlCol="false" tIns="254000" lIns="254000" bIns="254000" rIns="254000"/>
            <a:lstStyle/>
            <a:p>
              <a:pPr algn="l">
                <a:lnSpc>
                  <a:spcPts val="2039"/>
                </a:lnSpc>
              </a:pPr>
              <a:r>
                <a:rPr lang="en-US" sz="1699" spc="50">
                  <a:solidFill>
                    <a:srgbClr val="FFFFFF"/>
                  </a:solidFill>
                  <a:latin typeface="Aileron"/>
                  <a:ea typeface="Aileron"/>
                  <a:cs typeface="Aileron"/>
                  <a:sym typeface="Aileron"/>
                </a:rPr>
                <a:t>Implement targeted messaging campaigns to promote services, discounts, and upcoming events to potential and existing customers</a:t>
              </a:r>
            </a:p>
          </p:txBody>
        </p:sp>
      </p:grpSp>
      <p:grpSp>
        <p:nvGrpSpPr>
          <p:cNvPr name="Group 37" id="37"/>
          <p:cNvGrpSpPr/>
          <p:nvPr/>
        </p:nvGrpSpPr>
        <p:grpSpPr>
          <a:xfrm rot="0">
            <a:off x="5166972" y="5870576"/>
            <a:ext cx="4343900" cy="1064260"/>
            <a:chOff x="0" y="0"/>
            <a:chExt cx="1144072" cy="280299"/>
          </a:xfrm>
        </p:grpSpPr>
        <p:sp>
          <p:nvSpPr>
            <p:cNvPr name="Freeform 38" id="38"/>
            <p:cNvSpPr/>
            <p:nvPr/>
          </p:nvSpPr>
          <p:spPr>
            <a:xfrm flipH="false" flipV="false" rot="0">
              <a:off x="0" y="0"/>
              <a:ext cx="1144072" cy="280299"/>
            </a:xfrm>
            <a:custGeom>
              <a:avLst/>
              <a:gdLst/>
              <a:ahLst/>
              <a:cxnLst/>
              <a:rect r="r" b="b" t="t" l="l"/>
              <a:pathLst>
                <a:path h="280299" w="1144072">
                  <a:moveTo>
                    <a:pt x="0" y="0"/>
                  </a:moveTo>
                  <a:lnTo>
                    <a:pt x="1144072" y="0"/>
                  </a:lnTo>
                  <a:lnTo>
                    <a:pt x="1144072" y="280299"/>
                  </a:lnTo>
                  <a:lnTo>
                    <a:pt x="0" y="280299"/>
                  </a:lnTo>
                  <a:close/>
                </a:path>
              </a:pathLst>
            </a:custGeom>
            <a:solidFill>
              <a:srgbClr val="EA4802"/>
            </a:solidFill>
          </p:spPr>
        </p:sp>
        <p:sp>
          <p:nvSpPr>
            <p:cNvPr name="TextBox 39" id="39"/>
            <p:cNvSpPr txBox="true"/>
            <p:nvPr/>
          </p:nvSpPr>
          <p:spPr>
            <a:xfrm>
              <a:off x="0" y="0"/>
              <a:ext cx="1144072" cy="280299"/>
            </a:xfrm>
            <a:prstGeom prst="rect">
              <a:avLst/>
            </a:prstGeom>
          </p:spPr>
          <p:txBody>
            <a:bodyPr anchor="ctr" rtlCol="false" tIns="254000" lIns="254000" bIns="254000" rIns="254000"/>
            <a:lstStyle/>
            <a:p>
              <a:pPr algn="l">
                <a:lnSpc>
                  <a:spcPts val="2279"/>
                </a:lnSpc>
              </a:pPr>
              <a:r>
                <a:rPr lang="en-US" sz="1899" spc="56">
                  <a:solidFill>
                    <a:srgbClr val="FFFFFF"/>
                  </a:solidFill>
                  <a:latin typeface="Aileron"/>
                  <a:ea typeface="Aileron"/>
                  <a:cs typeface="Aileron"/>
                  <a:sym typeface="Aileron"/>
                </a:rPr>
                <a:t>Develop targeted marketing campaigns for training programs</a:t>
              </a:r>
            </a:p>
          </p:txBody>
        </p:sp>
      </p:grpSp>
      <p:sp>
        <p:nvSpPr>
          <p:cNvPr name="AutoShape 40" id="40"/>
          <p:cNvSpPr/>
          <p:nvPr/>
        </p:nvSpPr>
        <p:spPr>
          <a:xfrm>
            <a:off x="8484287" y="5348560"/>
            <a:ext cx="1219" cy="621691"/>
          </a:xfrm>
          <a:prstGeom prst="line">
            <a:avLst/>
          </a:prstGeom>
          <a:ln cap="flat" w="38100">
            <a:solidFill>
              <a:srgbClr val="EA4802"/>
            </a:solidFill>
            <a:prstDash val="solid"/>
            <a:headEnd type="none" len="sm" w="sm"/>
            <a:tailEnd type="none" len="sm" w="sm"/>
          </a:ln>
        </p:spPr>
      </p:sp>
      <p:sp>
        <p:nvSpPr>
          <p:cNvPr name="AutoShape 41" id="41"/>
          <p:cNvSpPr/>
          <p:nvPr/>
        </p:nvSpPr>
        <p:spPr>
          <a:xfrm flipH="true" flipV="true">
            <a:off x="11961959" y="5510157"/>
            <a:ext cx="5100" cy="373695"/>
          </a:xfrm>
          <a:prstGeom prst="line">
            <a:avLst/>
          </a:prstGeom>
          <a:ln cap="flat" w="38100">
            <a:solidFill>
              <a:srgbClr val="EA4802"/>
            </a:solidFill>
            <a:prstDash val="solid"/>
            <a:headEnd type="none" len="sm" w="sm"/>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33474">
            <a:off x="191784" y="52282"/>
            <a:ext cx="2737079" cy="2229476"/>
          </a:xfrm>
          <a:custGeom>
            <a:avLst/>
            <a:gdLst/>
            <a:ahLst/>
            <a:cxnLst/>
            <a:rect r="r" b="b" t="t" l="l"/>
            <a:pathLst>
              <a:path h="2229476" w="2737079">
                <a:moveTo>
                  <a:pt x="0" y="0"/>
                </a:moveTo>
                <a:lnTo>
                  <a:pt x="2737079" y="0"/>
                </a:lnTo>
                <a:lnTo>
                  <a:pt x="2737079" y="2229475"/>
                </a:lnTo>
                <a:lnTo>
                  <a:pt x="0" y="2229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8998" y="-1452818"/>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7947" y="2736859"/>
            <a:ext cx="7889628" cy="6613859"/>
          </a:xfrm>
          <a:custGeom>
            <a:avLst/>
            <a:gdLst/>
            <a:ahLst/>
            <a:cxnLst/>
            <a:rect r="r" b="b" t="t" l="l"/>
            <a:pathLst>
              <a:path h="6613859" w="7889628">
                <a:moveTo>
                  <a:pt x="0" y="0"/>
                </a:moveTo>
                <a:lnTo>
                  <a:pt x="7889629" y="0"/>
                </a:lnTo>
                <a:lnTo>
                  <a:pt x="7889629" y="6613859"/>
                </a:lnTo>
                <a:lnTo>
                  <a:pt x="0" y="6613859"/>
                </a:lnTo>
                <a:lnTo>
                  <a:pt x="0" y="0"/>
                </a:lnTo>
                <a:close/>
              </a:path>
            </a:pathLst>
          </a:custGeom>
          <a:blipFill>
            <a:blip r:embed="rId6"/>
            <a:stretch>
              <a:fillRect l="0" t="0" r="0" b="0"/>
            </a:stretch>
          </a:blipFill>
        </p:spPr>
      </p:sp>
      <p:sp>
        <p:nvSpPr>
          <p:cNvPr name="Freeform 5" id="5"/>
          <p:cNvSpPr/>
          <p:nvPr/>
        </p:nvSpPr>
        <p:spPr>
          <a:xfrm flipH="false" flipV="false" rot="0">
            <a:off x="11953428" y="2598233"/>
            <a:ext cx="2571585" cy="2094673"/>
          </a:xfrm>
          <a:custGeom>
            <a:avLst/>
            <a:gdLst/>
            <a:ahLst/>
            <a:cxnLst/>
            <a:rect r="r" b="b" t="t" l="l"/>
            <a:pathLst>
              <a:path h="2094673" w="2571585">
                <a:moveTo>
                  <a:pt x="0" y="0"/>
                </a:moveTo>
                <a:lnTo>
                  <a:pt x="2571586" y="0"/>
                </a:lnTo>
                <a:lnTo>
                  <a:pt x="2571586" y="2094673"/>
                </a:lnTo>
                <a:lnTo>
                  <a:pt x="0" y="2094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4000" y="5545053"/>
            <a:ext cx="8831457" cy="3909158"/>
          </a:xfrm>
          <a:custGeom>
            <a:avLst/>
            <a:gdLst/>
            <a:ahLst/>
            <a:cxnLst/>
            <a:rect r="r" b="b" t="t" l="l"/>
            <a:pathLst>
              <a:path h="3909158" w="8831457">
                <a:moveTo>
                  <a:pt x="0" y="0"/>
                </a:moveTo>
                <a:lnTo>
                  <a:pt x="8831457" y="0"/>
                </a:lnTo>
                <a:lnTo>
                  <a:pt x="8831457" y="3909158"/>
                </a:lnTo>
                <a:lnTo>
                  <a:pt x="0" y="3909158"/>
                </a:lnTo>
                <a:lnTo>
                  <a:pt x="0" y="0"/>
                </a:lnTo>
                <a:close/>
              </a:path>
            </a:pathLst>
          </a:custGeom>
          <a:blipFill>
            <a:blip r:embed="rId7"/>
            <a:stretch>
              <a:fillRect l="0" t="-99" r="0" b="-99"/>
            </a:stretch>
          </a:blipFill>
        </p:spPr>
      </p:sp>
      <p:sp>
        <p:nvSpPr>
          <p:cNvPr name="Freeform 7" id="7"/>
          <p:cNvSpPr/>
          <p:nvPr/>
        </p:nvSpPr>
        <p:spPr>
          <a:xfrm flipH="false" flipV="false" rot="0">
            <a:off x="2119046" y="2840352"/>
            <a:ext cx="1704112" cy="1704112"/>
          </a:xfrm>
          <a:custGeom>
            <a:avLst/>
            <a:gdLst/>
            <a:ahLst/>
            <a:cxnLst/>
            <a:rect r="r" b="b" t="t" l="l"/>
            <a:pathLst>
              <a:path h="1704112" w="1704112">
                <a:moveTo>
                  <a:pt x="0" y="0"/>
                </a:moveTo>
                <a:lnTo>
                  <a:pt x="1704112" y="0"/>
                </a:lnTo>
                <a:lnTo>
                  <a:pt x="1704112" y="1704113"/>
                </a:lnTo>
                <a:lnTo>
                  <a:pt x="0" y="1704113"/>
                </a:lnTo>
                <a:lnTo>
                  <a:pt x="0" y="0"/>
                </a:lnTo>
                <a:close/>
              </a:path>
            </a:pathLst>
          </a:custGeom>
          <a:blipFill>
            <a:blip r:embed="rId8"/>
            <a:stretch>
              <a:fillRect l="0" t="0" r="0" b="0"/>
            </a:stretch>
          </a:blipFill>
        </p:spPr>
      </p:sp>
      <p:grpSp>
        <p:nvGrpSpPr>
          <p:cNvPr name="Group 8" id="8"/>
          <p:cNvGrpSpPr/>
          <p:nvPr/>
        </p:nvGrpSpPr>
        <p:grpSpPr>
          <a:xfrm rot="0">
            <a:off x="2015553" y="2736859"/>
            <a:ext cx="1911099" cy="19110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E0C"/>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279"/>
                </a:lnSpc>
              </a:pPr>
            </a:p>
          </p:txBody>
        </p:sp>
      </p:grpSp>
      <p:sp>
        <p:nvSpPr>
          <p:cNvPr name="TextBox 11" id="11"/>
          <p:cNvSpPr txBox="true"/>
          <p:nvPr/>
        </p:nvSpPr>
        <p:spPr>
          <a:xfrm rot="0">
            <a:off x="647623" y="628602"/>
            <a:ext cx="5965191" cy="962535"/>
          </a:xfrm>
          <a:prstGeom prst="rect">
            <a:avLst/>
          </a:prstGeom>
        </p:spPr>
        <p:txBody>
          <a:bodyPr anchor="t" rtlCol="false" tIns="0" lIns="0" bIns="0" rIns="0">
            <a:spAutoFit/>
          </a:bodyPr>
          <a:lstStyle/>
          <a:p>
            <a:pPr algn="ctr">
              <a:lnSpc>
                <a:spcPts val="7846"/>
              </a:lnSpc>
              <a:spcBef>
                <a:spcPct val="0"/>
              </a:spcBef>
            </a:pPr>
            <a:r>
              <a:rPr lang="en-US" sz="5604" spc="515">
                <a:solidFill>
                  <a:srgbClr val="DF5327"/>
                </a:solidFill>
                <a:latin typeface="Extenda 60 Giga"/>
                <a:ea typeface="Extenda 60 Giga"/>
                <a:cs typeface="Extenda 60 Giga"/>
                <a:sym typeface="Extenda 60 Giga"/>
              </a:rPr>
              <a:t>PROMOTIONAL  POST</a:t>
            </a:r>
          </a:p>
        </p:txBody>
      </p:sp>
      <p:sp>
        <p:nvSpPr>
          <p:cNvPr name="TextBox 12" id="12"/>
          <p:cNvSpPr txBox="true"/>
          <p:nvPr/>
        </p:nvSpPr>
        <p:spPr>
          <a:xfrm rot="0">
            <a:off x="10154087" y="3215737"/>
            <a:ext cx="6170267" cy="764415"/>
          </a:xfrm>
          <a:prstGeom prst="rect">
            <a:avLst/>
          </a:prstGeom>
        </p:spPr>
        <p:txBody>
          <a:bodyPr anchor="t" rtlCol="false" tIns="0" lIns="0" bIns="0" rIns="0">
            <a:spAutoFit/>
          </a:bodyPr>
          <a:lstStyle/>
          <a:p>
            <a:pPr algn="ctr" marL="0" indent="0" lvl="0">
              <a:lnSpc>
                <a:spcPts val="6166"/>
              </a:lnSpc>
              <a:spcBef>
                <a:spcPct val="0"/>
              </a:spcBef>
            </a:pPr>
            <a:r>
              <a:rPr lang="en-US" sz="4404" spc="405">
                <a:solidFill>
                  <a:srgbClr val="DF5327"/>
                </a:solidFill>
                <a:latin typeface="Extenda 60 Giga"/>
                <a:ea typeface="Extenda 60 Giga"/>
                <a:cs typeface="Extenda 60 Giga"/>
                <a:sym typeface="Extenda 60 Giga"/>
              </a:rPr>
              <a:t>CAPTION</a:t>
            </a:r>
          </a:p>
        </p:txBody>
      </p:sp>
      <p:sp>
        <p:nvSpPr>
          <p:cNvPr name="TextBox 13" id="13"/>
          <p:cNvSpPr txBox="true"/>
          <p:nvPr/>
        </p:nvSpPr>
        <p:spPr>
          <a:xfrm rot="0">
            <a:off x="2418664" y="2946199"/>
            <a:ext cx="1104876" cy="1406694"/>
          </a:xfrm>
          <a:prstGeom prst="rect">
            <a:avLst/>
          </a:prstGeom>
        </p:spPr>
        <p:txBody>
          <a:bodyPr anchor="t" rtlCol="false" tIns="0" lIns="0" bIns="0" rIns="0">
            <a:spAutoFit/>
          </a:bodyPr>
          <a:lstStyle/>
          <a:p>
            <a:pPr algn="ctr">
              <a:lnSpc>
                <a:spcPts val="5626"/>
              </a:lnSpc>
            </a:pPr>
            <a:r>
              <a:rPr lang="en-US" sz="4019" b="true">
                <a:solidFill>
                  <a:srgbClr val="DF5327"/>
                </a:solidFill>
                <a:latin typeface="Canva Sans 1 Bold"/>
                <a:ea typeface="Canva Sans 1 Bold"/>
                <a:cs typeface="Canva Sans 1 Bold"/>
                <a:sym typeface="Canva Sans 1 Bold"/>
              </a:rPr>
              <a:t>50%</a:t>
            </a:r>
          </a:p>
          <a:p>
            <a:pPr algn="ctr">
              <a:lnSpc>
                <a:spcPts val="5626"/>
              </a:lnSpc>
            </a:pPr>
            <a:r>
              <a:rPr lang="en-US" sz="4019" b="true">
                <a:solidFill>
                  <a:srgbClr val="DF5327"/>
                </a:solidFill>
                <a:latin typeface="Canva Sans 1 Bold"/>
                <a:ea typeface="Canva Sans 1 Bold"/>
                <a:cs typeface="Canva Sans 1 Bold"/>
                <a:sym typeface="Canva Sans 1 Bold"/>
              </a:rPr>
              <a:t>off</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27386" y="562485"/>
            <a:ext cx="3316928" cy="2701789"/>
          </a:xfrm>
          <a:custGeom>
            <a:avLst/>
            <a:gdLst/>
            <a:ahLst/>
            <a:cxnLst/>
            <a:rect r="r" b="b" t="t" l="l"/>
            <a:pathLst>
              <a:path h="2701789" w="3316928">
                <a:moveTo>
                  <a:pt x="0" y="0"/>
                </a:moveTo>
                <a:lnTo>
                  <a:pt x="3316928" y="0"/>
                </a:lnTo>
                <a:lnTo>
                  <a:pt x="3316928" y="2701788"/>
                </a:lnTo>
                <a:lnTo>
                  <a:pt x="0" y="2701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36471" y="5143500"/>
            <a:ext cx="4071325" cy="1243605"/>
          </a:xfrm>
          <a:custGeom>
            <a:avLst/>
            <a:gdLst/>
            <a:ahLst/>
            <a:cxnLst/>
            <a:rect r="r" b="b" t="t" l="l"/>
            <a:pathLst>
              <a:path h="1243605" w="4071325">
                <a:moveTo>
                  <a:pt x="0" y="0"/>
                </a:moveTo>
                <a:lnTo>
                  <a:pt x="4071325" y="0"/>
                </a:lnTo>
                <a:lnTo>
                  <a:pt x="4071325" y="1243605"/>
                </a:lnTo>
                <a:lnTo>
                  <a:pt x="0" y="12436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35956" y="2088387"/>
            <a:ext cx="1643655" cy="1613771"/>
          </a:xfrm>
          <a:custGeom>
            <a:avLst/>
            <a:gdLst/>
            <a:ahLst/>
            <a:cxnLst/>
            <a:rect r="r" b="b" t="t" l="l"/>
            <a:pathLst>
              <a:path h="1613771" w="1643655">
                <a:moveTo>
                  <a:pt x="0" y="0"/>
                </a:moveTo>
                <a:lnTo>
                  <a:pt x="1643655" y="0"/>
                </a:lnTo>
                <a:lnTo>
                  <a:pt x="1643655" y="1613771"/>
                </a:lnTo>
                <a:lnTo>
                  <a:pt x="0" y="16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2012930" y="2895273"/>
            <a:ext cx="5246370" cy="6903297"/>
            <a:chOff x="0" y="0"/>
            <a:chExt cx="812800" cy="1069501"/>
          </a:xfrm>
        </p:grpSpPr>
        <p:sp>
          <p:nvSpPr>
            <p:cNvPr name="Freeform 6" id="6"/>
            <p:cNvSpPr/>
            <p:nvPr/>
          </p:nvSpPr>
          <p:spPr>
            <a:xfrm flipH="false" flipV="false" rot="0">
              <a:off x="0" y="0"/>
              <a:ext cx="812800" cy="1069501"/>
            </a:xfrm>
            <a:custGeom>
              <a:avLst/>
              <a:gdLst/>
              <a:ahLst/>
              <a:cxnLst/>
              <a:rect r="r" b="b" t="t" l="l"/>
              <a:pathLst>
                <a:path h="1069501" w="812800">
                  <a:moveTo>
                    <a:pt x="0" y="0"/>
                  </a:moveTo>
                  <a:lnTo>
                    <a:pt x="812800" y="0"/>
                  </a:lnTo>
                  <a:lnTo>
                    <a:pt x="812800" y="1069501"/>
                  </a:lnTo>
                  <a:lnTo>
                    <a:pt x="0" y="1069501"/>
                  </a:lnTo>
                  <a:close/>
                </a:path>
              </a:pathLst>
            </a:custGeom>
            <a:blipFill>
              <a:blip r:embed="rId8"/>
              <a:stretch>
                <a:fillRect l="0" t="-21778" r="0" b="-42784"/>
              </a:stretch>
            </a:blipFill>
          </p:spPr>
        </p:sp>
      </p:grpSp>
      <p:grpSp>
        <p:nvGrpSpPr>
          <p:cNvPr name="Group 7" id="7"/>
          <p:cNvGrpSpPr/>
          <p:nvPr/>
        </p:nvGrpSpPr>
        <p:grpSpPr>
          <a:xfrm rot="0">
            <a:off x="1227386" y="4011930"/>
            <a:ext cx="5246370" cy="5246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9"/>
              <a:stretch>
                <a:fillRect l="0" t="-12426" r="0" b="-7660"/>
              </a:stretch>
            </a:blipFill>
          </p:spPr>
        </p:sp>
      </p:grpSp>
      <p:sp>
        <p:nvSpPr>
          <p:cNvPr name="Freeform 9" id="9"/>
          <p:cNvSpPr/>
          <p:nvPr/>
        </p:nvSpPr>
        <p:spPr>
          <a:xfrm flipH="false" flipV="false" rot="0">
            <a:off x="2441012" y="9542349"/>
            <a:ext cx="2103302" cy="512441"/>
          </a:xfrm>
          <a:custGeom>
            <a:avLst/>
            <a:gdLst/>
            <a:ahLst/>
            <a:cxnLst/>
            <a:rect r="r" b="b" t="t" l="l"/>
            <a:pathLst>
              <a:path h="512441" w="2103302">
                <a:moveTo>
                  <a:pt x="0" y="0"/>
                </a:moveTo>
                <a:lnTo>
                  <a:pt x="2103302" y="0"/>
                </a:lnTo>
                <a:lnTo>
                  <a:pt x="2103302" y="512441"/>
                </a:lnTo>
                <a:lnTo>
                  <a:pt x="0" y="5124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5185692" y="-905148"/>
            <a:ext cx="4147215" cy="2993535"/>
          </a:xfrm>
          <a:custGeom>
            <a:avLst/>
            <a:gdLst/>
            <a:ahLst/>
            <a:cxnLst/>
            <a:rect r="r" b="b" t="t" l="l"/>
            <a:pathLst>
              <a:path h="2993535" w="4147215">
                <a:moveTo>
                  <a:pt x="0" y="0"/>
                </a:moveTo>
                <a:lnTo>
                  <a:pt x="4147216" y="0"/>
                </a:lnTo>
                <a:lnTo>
                  <a:pt x="4147216" y="2993535"/>
                </a:lnTo>
                <a:lnTo>
                  <a:pt x="0" y="29935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2067700" y="1320668"/>
            <a:ext cx="4318546" cy="1061596"/>
          </a:xfrm>
          <a:prstGeom prst="rect">
            <a:avLst/>
          </a:prstGeom>
        </p:spPr>
        <p:txBody>
          <a:bodyPr anchor="t" rtlCol="false" tIns="0" lIns="0" bIns="0" rIns="0">
            <a:spAutoFit/>
          </a:bodyPr>
          <a:lstStyle/>
          <a:p>
            <a:pPr algn="ctr">
              <a:lnSpc>
                <a:spcPts val="8686"/>
              </a:lnSpc>
              <a:spcBef>
                <a:spcPct val="0"/>
              </a:spcBef>
            </a:pPr>
            <a:r>
              <a:rPr lang="en-US" sz="6204" spc="570">
                <a:solidFill>
                  <a:srgbClr val="DF5327"/>
                </a:solidFill>
                <a:latin typeface="Extenda 60 Giga"/>
                <a:ea typeface="Extenda 60 Giga"/>
                <a:cs typeface="Extenda 60 Giga"/>
                <a:sym typeface="Extenda 60 Giga"/>
              </a:rPr>
              <a:t>TESTMONIALS</a:t>
            </a:r>
          </a:p>
        </p:txBody>
      </p:sp>
      <p:sp>
        <p:nvSpPr>
          <p:cNvPr name="Freeform 12" id="12"/>
          <p:cNvSpPr/>
          <p:nvPr/>
        </p:nvSpPr>
        <p:spPr>
          <a:xfrm flipH="false" flipV="false" rot="0">
            <a:off x="6817337" y="6635115"/>
            <a:ext cx="2591334" cy="2110760"/>
          </a:xfrm>
          <a:custGeom>
            <a:avLst/>
            <a:gdLst/>
            <a:ahLst/>
            <a:cxnLst/>
            <a:rect r="r" b="b" t="t" l="l"/>
            <a:pathLst>
              <a:path h="2110760" w="2591334">
                <a:moveTo>
                  <a:pt x="0" y="0"/>
                </a:moveTo>
                <a:lnTo>
                  <a:pt x="2591334" y="0"/>
                </a:lnTo>
                <a:lnTo>
                  <a:pt x="2591334" y="2110760"/>
                </a:lnTo>
                <a:lnTo>
                  <a:pt x="0" y="2110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817337" y="7471801"/>
            <a:ext cx="2591334" cy="695834"/>
          </a:xfrm>
          <a:prstGeom prst="rect">
            <a:avLst/>
          </a:prstGeom>
        </p:spPr>
        <p:txBody>
          <a:bodyPr anchor="t" rtlCol="false" tIns="0" lIns="0" bIns="0" rIns="0">
            <a:spAutoFit/>
          </a:bodyPr>
          <a:lstStyle/>
          <a:p>
            <a:pPr algn="ctr">
              <a:lnSpc>
                <a:spcPts val="5746"/>
              </a:lnSpc>
              <a:spcBef>
                <a:spcPct val="0"/>
              </a:spcBef>
            </a:pPr>
            <a:r>
              <a:rPr lang="en-US" sz="4104" spc="377">
                <a:solidFill>
                  <a:srgbClr val="DF5327"/>
                </a:solidFill>
                <a:latin typeface="Extenda 60 Giga"/>
                <a:ea typeface="Extenda 60 Giga"/>
                <a:cs typeface="Extenda 60 Giga"/>
                <a:sym typeface="Extenda 60 Giga"/>
              </a:rPr>
              <a:t>CAPTION </a:t>
            </a:r>
          </a:p>
        </p:txBody>
      </p:sp>
      <p:sp>
        <p:nvSpPr>
          <p:cNvPr name="TextBox 14" id="14"/>
          <p:cNvSpPr txBox="true"/>
          <p:nvPr/>
        </p:nvSpPr>
        <p:spPr>
          <a:xfrm rot="0">
            <a:off x="6817337" y="8907800"/>
            <a:ext cx="4624141" cy="571224"/>
          </a:xfrm>
          <a:prstGeom prst="rect">
            <a:avLst/>
          </a:prstGeom>
        </p:spPr>
        <p:txBody>
          <a:bodyPr anchor="t" rtlCol="false" tIns="0" lIns="0" bIns="0" rIns="0">
            <a:spAutoFit/>
          </a:bodyPr>
          <a:lstStyle/>
          <a:p>
            <a:pPr algn="ctr" rtl="true">
              <a:lnSpc>
                <a:spcPts val="4461"/>
              </a:lnSpc>
              <a:spcBef>
                <a:spcPct val="0"/>
              </a:spcBef>
            </a:pPr>
            <a:r>
              <a:rPr lang="ar-EG" sz="3187" spc="293">
                <a:solidFill>
                  <a:srgbClr val="DF5327"/>
                </a:solidFill>
                <a:latin typeface="Edo"/>
                <a:ea typeface="Edo"/>
                <a:cs typeface="Edo"/>
                <a:sym typeface="Edo"/>
                <a:rtl val="true"/>
              </a:rPr>
              <a:t>ليه تختار </a:t>
            </a:r>
            <a:r>
              <a:rPr lang="en-US" sz="3187" spc="293">
                <a:solidFill>
                  <a:srgbClr val="DF5327"/>
                </a:solidFill>
                <a:latin typeface="Edo"/>
                <a:ea typeface="Edo"/>
                <a:cs typeface="Edo"/>
                <a:sym typeface="Edo"/>
              </a:rPr>
              <a:t>SKATEZONE</a:t>
            </a:r>
            <a:r>
              <a:rPr lang="ar-EG" sz="3187" spc="293">
                <a:solidFill>
                  <a:srgbClr val="DF5327"/>
                </a:solidFill>
                <a:latin typeface="Edo"/>
                <a:ea typeface="Edo"/>
                <a:cs typeface="Edo"/>
                <a:sym typeface="Edo"/>
                <a:rtl val="true"/>
              </a:rPr>
              <a:t> ؟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7113" y="5515151"/>
            <a:ext cx="6296348" cy="4449887"/>
          </a:xfrm>
          <a:custGeom>
            <a:avLst/>
            <a:gdLst/>
            <a:ahLst/>
            <a:cxnLst/>
            <a:rect r="r" b="b" t="t" l="l"/>
            <a:pathLst>
              <a:path h="4449887" w="6296348">
                <a:moveTo>
                  <a:pt x="0" y="0"/>
                </a:moveTo>
                <a:lnTo>
                  <a:pt x="6296348" y="0"/>
                </a:lnTo>
                <a:lnTo>
                  <a:pt x="6296348" y="4449887"/>
                </a:lnTo>
                <a:lnTo>
                  <a:pt x="0" y="4449887"/>
                </a:lnTo>
                <a:lnTo>
                  <a:pt x="0" y="0"/>
                </a:lnTo>
                <a:close/>
              </a:path>
            </a:pathLst>
          </a:custGeom>
          <a:blipFill>
            <a:blip r:embed="rId2"/>
            <a:stretch>
              <a:fillRect l="0" t="-4837" r="-35499" b="-3242"/>
            </a:stretch>
          </a:blipFill>
        </p:spPr>
      </p:sp>
      <p:sp>
        <p:nvSpPr>
          <p:cNvPr name="Freeform 3" id="3"/>
          <p:cNvSpPr/>
          <p:nvPr/>
        </p:nvSpPr>
        <p:spPr>
          <a:xfrm flipH="false" flipV="false" rot="0">
            <a:off x="347113" y="0"/>
            <a:ext cx="4772055" cy="4780860"/>
          </a:xfrm>
          <a:custGeom>
            <a:avLst/>
            <a:gdLst/>
            <a:ahLst/>
            <a:cxnLst/>
            <a:rect r="r" b="b" t="t" l="l"/>
            <a:pathLst>
              <a:path h="4780860" w="4772055">
                <a:moveTo>
                  <a:pt x="0" y="0"/>
                </a:moveTo>
                <a:lnTo>
                  <a:pt x="4772055" y="0"/>
                </a:lnTo>
                <a:lnTo>
                  <a:pt x="4772055" y="4780860"/>
                </a:lnTo>
                <a:lnTo>
                  <a:pt x="0" y="4780860"/>
                </a:lnTo>
                <a:lnTo>
                  <a:pt x="0" y="0"/>
                </a:lnTo>
                <a:close/>
              </a:path>
            </a:pathLst>
          </a:custGeom>
          <a:blipFill>
            <a:blip r:embed="rId3"/>
            <a:stretch>
              <a:fillRect l="0" t="0" r="0" b="0"/>
            </a:stretch>
          </a:blipFill>
        </p:spPr>
      </p:sp>
      <p:grpSp>
        <p:nvGrpSpPr>
          <p:cNvPr name="Group 4" id="4"/>
          <p:cNvGrpSpPr/>
          <p:nvPr/>
        </p:nvGrpSpPr>
        <p:grpSpPr>
          <a:xfrm rot="0">
            <a:off x="-312741" y="368846"/>
            <a:ext cx="1319707" cy="13197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E0C"/>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279"/>
                </a:lnSpc>
              </a:pPr>
            </a:p>
          </p:txBody>
        </p:sp>
      </p:grpSp>
      <p:sp>
        <p:nvSpPr>
          <p:cNvPr name="TextBox 7" id="7"/>
          <p:cNvSpPr txBox="true"/>
          <p:nvPr/>
        </p:nvSpPr>
        <p:spPr>
          <a:xfrm rot="0">
            <a:off x="9010936" y="2620129"/>
            <a:ext cx="9026510" cy="4367155"/>
          </a:xfrm>
          <a:prstGeom prst="rect">
            <a:avLst/>
          </a:prstGeom>
        </p:spPr>
        <p:txBody>
          <a:bodyPr anchor="t" rtlCol="false" tIns="0" lIns="0" bIns="0" rIns="0">
            <a:spAutoFit/>
          </a:bodyPr>
          <a:lstStyle/>
          <a:p>
            <a:pPr algn="ctr">
              <a:lnSpc>
                <a:spcPts val="11562"/>
              </a:lnSpc>
            </a:pPr>
            <a:r>
              <a:rPr lang="en-US" sz="8258">
                <a:solidFill>
                  <a:srgbClr val="EA4802"/>
                </a:solidFill>
                <a:latin typeface="Edo"/>
                <a:ea typeface="Edo"/>
                <a:cs typeface="Edo"/>
                <a:sym typeface="Edo"/>
              </a:rPr>
              <a:t>promotional designs for upcoming content  </a:t>
            </a:r>
          </a:p>
        </p:txBody>
      </p:sp>
      <p:sp>
        <p:nvSpPr>
          <p:cNvPr name="Freeform 8" id="8"/>
          <p:cNvSpPr/>
          <p:nvPr/>
        </p:nvSpPr>
        <p:spPr>
          <a:xfrm flipH="false" flipV="false" rot="4219526">
            <a:off x="6829816" y="530662"/>
            <a:ext cx="1757549" cy="4370091"/>
          </a:xfrm>
          <a:custGeom>
            <a:avLst/>
            <a:gdLst/>
            <a:ahLst/>
            <a:cxnLst/>
            <a:rect r="r" b="b" t="t" l="l"/>
            <a:pathLst>
              <a:path h="4370091" w="1757549">
                <a:moveTo>
                  <a:pt x="0" y="0"/>
                </a:moveTo>
                <a:lnTo>
                  <a:pt x="1757549" y="0"/>
                </a:lnTo>
                <a:lnTo>
                  <a:pt x="1757549" y="4370090"/>
                </a:lnTo>
                <a:lnTo>
                  <a:pt x="0" y="4370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Freeform 2" id="2"/>
          <p:cNvSpPr/>
          <p:nvPr/>
        </p:nvSpPr>
        <p:spPr>
          <a:xfrm flipH="false" flipV="false" rot="0">
            <a:off x="11792235" y="2292699"/>
            <a:ext cx="5965881" cy="6771938"/>
          </a:xfrm>
          <a:custGeom>
            <a:avLst/>
            <a:gdLst/>
            <a:ahLst/>
            <a:cxnLst/>
            <a:rect r="r" b="b" t="t" l="l"/>
            <a:pathLst>
              <a:path h="6771938" w="5965881">
                <a:moveTo>
                  <a:pt x="0" y="0"/>
                </a:moveTo>
                <a:lnTo>
                  <a:pt x="5965881" y="0"/>
                </a:lnTo>
                <a:lnTo>
                  <a:pt x="5965881" y="6771938"/>
                </a:lnTo>
                <a:lnTo>
                  <a:pt x="0" y="6771938"/>
                </a:lnTo>
                <a:lnTo>
                  <a:pt x="0" y="0"/>
                </a:lnTo>
                <a:close/>
              </a:path>
            </a:pathLst>
          </a:custGeom>
          <a:blipFill>
            <a:blip r:embed="rId2"/>
            <a:stretch>
              <a:fillRect l="0" t="0" r="0" b="0"/>
            </a:stretch>
          </a:blipFill>
        </p:spPr>
      </p:sp>
      <p:sp>
        <p:nvSpPr>
          <p:cNvPr name="TextBox 3" id="3"/>
          <p:cNvSpPr txBox="true"/>
          <p:nvPr/>
        </p:nvSpPr>
        <p:spPr>
          <a:xfrm rot="0">
            <a:off x="6309010" y="121603"/>
            <a:ext cx="5483225"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our story </a:t>
            </a:r>
          </a:p>
        </p:txBody>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733004" y="1982924"/>
            <a:ext cx="8959011" cy="7324813"/>
          </a:xfrm>
          <a:prstGeom prst="rect">
            <a:avLst/>
          </a:prstGeom>
        </p:spPr>
        <p:txBody>
          <a:bodyPr anchor="t" rtlCol="false" tIns="0" lIns="0" bIns="0" rIns="0">
            <a:spAutoFit/>
          </a:bodyPr>
          <a:lstStyle/>
          <a:p>
            <a:pPr algn="ctr">
              <a:lnSpc>
                <a:spcPts val="4195"/>
              </a:lnSpc>
              <a:spcBef>
                <a:spcPct val="0"/>
              </a:spcBef>
            </a:pPr>
            <a:r>
              <a:rPr lang="en-US" sz="2996">
                <a:solidFill>
                  <a:srgbClr val="EA4802"/>
                </a:solidFill>
                <a:latin typeface="Edo"/>
                <a:ea typeface="Edo"/>
                <a:cs typeface="Edo"/>
                <a:sym typeface="Edo"/>
              </a:rPr>
              <a:t>Welcome to SkateZone !</a:t>
            </a:r>
          </a:p>
          <a:p>
            <a:pPr algn="ctr">
              <a:lnSpc>
                <a:spcPts val="4195"/>
              </a:lnSpc>
              <a:spcBef>
                <a:spcPct val="0"/>
              </a:spcBef>
            </a:pPr>
            <a:r>
              <a:rPr lang="en-US" sz="2996">
                <a:solidFill>
                  <a:srgbClr val="EA4802"/>
                </a:solidFill>
                <a:latin typeface="Edo"/>
                <a:ea typeface="Edo"/>
                <a:cs typeface="Edo"/>
                <a:sym typeface="Edo"/>
              </a:rPr>
              <a:t>Our journey began with a simple yet powerful vision: to create a vibrant, inclusive space where skaters of all ages and skill levels can come together to learn, practice, and grow.</a:t>
            </a:r>
          </a:p>
          <a:p>
            <a:pPr algn="ctr">
              <a:lnSpc>
                <a:spcPts val="4195"/>
              </a:lnSpc>
              <a:spcBef>
                <a:spcPct val="0"/>
              </a:spcBef>
            </a:pPr>
            <a:r>
              <a:rPr lang="en-US" sz="2996">
                <a:solidFill>
                  <a:srgbClr val="EA4802"/>
                </a:solidFill>
                <a:latin typeface="Edo"/>
                <a:ea typeface="Edo"/>
                <a:cs typeface="Edo"/>
                <a:sym typeface="Edo"/>
              </a:rPr>
              <a:t>At SkateZone, we’re more than just a skatepark. We’re a family dedicated to fostering a love for skateboarding and building a supportive community. With African skateboarding champions leading our training sessions, we offer professional guidance in a safe, energetic environment. Our trainers are not only experts but also passionate mentors who strive to inspire every skater to reach their full potential.</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139172" y="3086100"/>
            <a:ext cx="3120128" cy="4114800"/>
          </a:xfrm>
          <a:custGeom>
            <a:avLst/>
            <a:gdLst/>
            <a:ahLst/>
            <a:cxnLst/>
            <a:rect r="r" b="b" t="t" l="l"/>
            <a:pathLst>
              <a:path h="4114800" w="3120128">
                <a:moveTo>
                  <a:pt x="0" y="0"/>
                </a:moveTo>
                <a:lnTo>
                  <a:pt x="3120128" y="0"/>
                </a:lnTo>
                <a:lnTo>
                  <a:pt x="31201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8415" y="3048505"/>
            <a:ext cx="10716913" cy="4862194"/>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time for analysis, results, and upcoming steps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8941" y="105495"/>
            <a:ext cx="1541218" cy="1210557"/>
          </a:xfrm>
          <a:custGeom>
            <a:avLst/>
            <a:gdLst/>
            <a:ahLst/>
            <a:cxnLst/>
            <a:rect r="r" b="b" t="t" l="l"/>
            <a:pathLst>
              <a:path h="1210557" w="1541218">
                <a:moveTo>
                  <a:pt x="0" y="0"/>
                </a:moveTo>
                <a:lnTo>
                  <a:pt x="1541218" y="0"/>
                </a:lnTo>
                <a:lnTo>
                  <a:pt x="1541218" y="1210556"/>
                </a:lnTo>
                <a:lnTo>
                  <a:pt x="0" y="121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52691" y="3236109"/>
            <a:ext cx="7682297" cy="4321292"/>
          </a:xfrm>
          <a:custGeom>
            <a:avLst/>
            <a:gdLst/>
            <a:ahLst/>
            <a:cxnLst/>
            <a:rect r="r" b="b" t="t" l="l"/>
            <a:pathLst>
              <a:path h="4321292" w="7682297">
                <a:moveTo>
                  <a:pt x="0" y="0"/>
                </a:moveTo>
                <a:lnTo>
                  <a:pt x="7682296" y="0"/>
                </a:lnTo>
                <a:lnTo>
                  <a:pt x="7682296" y="4321292"/>
                </a:lnTo>
                <a:lnTo>
                  <a:pt x="0" y="4321292"/>
                </a:lnTo>
                <a:lnTo>
                  <a:pt x="0" y="0"/>
                </a:lnTo>
                <a:close/>
              </a:path>
            </a:pathLst>
          </a:custGeom>
          <a:blipFill>
            <a:blip r:embed="rId4"/>
            <a:stretch>
              <a:fillRect l="0" t="0" r="0" b="0"/>
            </a:stretch>
          </a:blipFill>
        </p:spPr>
      </p:sp>
      <p:sp>
        <p:nvSpPr>
          <p:cNvPr name="Freeform 4" id="4"/>
          <p:cNvSpPr/>
          <p:nvPr/>
        </p:nvSpPr>
        <p:spPr>
          <a:xfrm flipH="false" flipV="false" rot="0">
            <a:off x="11770878" y="3920878"/>
            <a:ext cx="2370358" cy="2094535"/>
          </a:xfrm>
          <a:custGeom>
            <a:avLst/>
            <a:gdLst/>
            <a:ahLst/>
            <a:cxnLst/>
            <a:rect r="r" b="b" t="t" l="l"/>
            <a:pathLst>
              <a:path h="2094535" w="2370358">
                <a:moveTo>
                  <a:pt x="0" y="0"/>
                </a:moveTo>
                <a:lnTo>
                  <a:pt x="2370358" y="0"/>
                </a:lnTo>
                <a:lnTo>
                  <a:pt x="2370358" y="2094534"/>
                </a:lnTo>
                <a:lnTo>
                  <a:pt x="0" y="20945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403357" y="121603"/>
            <a:ext cx="4672013"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analysis</a:t>
            </a:r>
          </a:p>
        </p:txBody>
      </p:sp>
      <p:sp>
        <p:nvSpPr>
          <p:cNvPr name="TextBox 6" id="6"/>
          <p:cNvSpPr txBox="true"/>
          <p:nvPr/>
        </p:nvSpPr>
        <p:spPr>
          <a:xfrm rot="0">
            <a:off x="1435431" y="2080957"/>
            <a:ext cx="2030095"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goals </a:t>
            </a:r>
          </a:p>
        </p:txBody>
      </p:sp>
      <p:sp>
        <p:nvSpPr>
          <p:cNvPr name="TextBox 7" id="7"/>
          <p:cNvSpPr txBox="true"/>
          <p:nvPr/>
        </p:nvSpPr>
        <p:spPr>
          <a:xfrm rot="0">
            <a:off x="12127164" y="2080957"/>
            <a:ext cx="2733350"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results </a:t>
            </a:r>
          </a:p>
        </p:txBody>
      </p:sp>
      <p:sp>
        <p:nvSpPr>
          <p:cNvPr name="TextBox 8" id="8"/>
          <p:cNvSpPr txBox="true"/>
          <p:nvPr/>
        </p:nvSpPr>
        <p:spPr>
          <a:xfrm rot="0">
            <a:off x="273775" y="3543531"/>
            <a:ext cx="6383503" cy="2784811"/>
          </a:xfrm>
          <a:prstGeom prst="rect">
            <a:avLst/>
          </a:prstGeom>
        </p:spPr>
        <p:txBody>
          <a:bodyPr anchor="t" rtlCol="false" tIns="0" lIns="0" bIns="0" rIns="0">
            <a:spAutoFit/>
          </a:bodyPr>
          <a:lstStyle/>
          <a:p>
            <a:pPr algn="ctr" marL="1137072" indent="-568536" lvl="1">
              <a:lnSpc>
                <a:spcPts val="7373"/>
              </a:lnSpc>
              <a:buFont typeface="Arial"/>
              <a:buChar char="•"/>
            </a:pPr>
            <a:r>
              <a:rPr lang="en-US" sz="5266">
                <a:solidFill>
                  <a:srgbClr val="EA4802"/>
                </a:solidFill>
                <a:latin typeface="Edo"/>
                <a:ea typeface="Edo"/>
                <a:cs typeface="Edo"/>
                <a:sym typeface="Edo"/>
              </a:rPr>
              <a:t>increase brand awareness by 20-30 %</a:t>
            </a:r>
          </a:p>
        </p:txBody>
      </p:sp>
      <p:sp>
        <p:nvSpPr>
          <p:cNvPr name="TextBox 9" id="9"/>
          <p:cNvSpPr txBox="true"/>
          <p:nvPr/>
        </p:nvSpPr>
        <p:spPr>
          <a:xfrm rot="0">
            <a:off x="6657278" y="7709801"/>
            <a:ext cx="11630722"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EA4802"/>
                </a:solidFill>
                <a:latin typeface="Canva Sans 1 Bold"/>
                <a:ea typeface="Canva Sans 1 Bold"/>
                <a:cs typeface="Canva Sans 1 Bold"/>
                <a:sym typeface="Canva Sans 1 Bold"/>
              </a:rPr>
              <a:t>69.9% increase in organic reach </a:t>
            </a:r>
          </a:p>
        </p:txBody>
      </p:sp>
      <p:sp>
        <p:nvSpPr>
          <p:cNvPr name="TextBox 10" id="10"/>
          <p:cNvSpPr txBox="true"/>
          <p:nvPr/>
        </p:nvSpPr>
        <p:spPr>
          <a:xfrm rot="0">
            <a:off x="6657278" y="8609221"/>
            <a:ext cx="11630722"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EA4802"/>
                </a:solidFill>
                <a:latin typeface="Canva Sans 1 Bold"/>
                <a:ea typeface="Canva Sans 1 Bold"/>
                <a:cs typeface="Canva Sans 1 Bold"/>
                <a:sym typeface="Canva Sans 1 Bold"/>
              </a:rPr>
              <a:t>84.3 % increase in paid reach </a:t>
            </a:r>
          </a:p>
        </p:txBody>
      </p:sp>
      <p:sp>
        <p:nvSpPr>
          <p:cNvPr name="Freeform 11" id="11"/>
          <p:cNvSpPr/>
          <p:nvPr/>
        </p:nvSpPr>
        <p:spPr>
          <a:xfrm flipH="false" flipV="false" rot="0">
            <a:off x="14141236" y="5396755"/>
            <a:ext cx="1896215" cy="1675565"/>
          </a:xfrm>
          <a:custGeom>
            <a:avLst/>
            <a:gdLst/>
            <a:ahLst/>
            <a:cxnLst/>
            <a:rect r="r" b="b" t="t" l="l"/>
            <a:pathLst>
              <a:path h="1675565" w="1896215">
                <a:moveTo>
                  <a:pt x="0" y="0"/>
                </a:moveTo>
                <a:lnTo>
                  <a:pt x="1896215" y="0"/>
                </a:lnTo>
                <a:lnTo>
                  <a:pt x="1896215" y="1675565"/>
                </a:lnTo>
                <a:lnTo>
                  <a:pt x="0" y="1675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8941" y="105495"/>
            <a:ext cx="1541218" cy="1210557"/>
          </a:xfrm>
          <a:custGeom>
            <a:avLst/>
            <a:gdLst/>
            <a:ahLst/>
            <a:cxnLst/>
            <a:rect r="r" b="b" t="t" l="l"/>
            <a:pathLst>
              <a:path h="1210557" w="1541218">
                <a:moveTo>
                  <a:pt x="0" y="0"/>
                </a:moveTo>
                <a:lnTo>
                  <a:pt x="1541218" y="0"/>
                </a:lnTo>
                <a:lnTo>
                  <a:pt x="1541218" y="1210556"/>
                </a:lnTo>
                <a:lnTo>
                  <a:pt x="0" y="121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64298" y="4305718"/>
            <a:ext cx="1896215" cy="1675565"/>
          </a:xfrm>
          <a:custGeom>
            <a:avLst/>
            <a:gdLst/>
            <a:ahLst/>
            <a:cxnLst/>
            <a:rect r="r" b="b" t="t" l="l"/>
            <a:pathLst>
              <a:path h="1675565" w="1896215">
                <a:moveTo>
                  <a:pt x="0" y="0"/>
                </a:moveTo>
                <a:lnTo>
                  <a:pt x="1896216" y="0"/>
                </a:lnTo>
                <a:lnTo>
                  <a:pt x="1896216" y="1675564"/>
                </a:lnTo>
                <a:lnTo>
                  <a:pt x="0" y="1675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44697" y="3085694"/>
            <a:ext cx="9305635" cy="5115280"/>
          </a:xfrm>
          <a:custGeom>
            <a:avLst/>
            <a:gdLst/>
            <a:ahLst/>
            <a:cxnLst/>
            <a:rect r="r" b="b" t="t" l="l"/>
            <a:pathLst>
              <a:path h="5115280" w="9305635">
                <a:moveTo>
                  <a:pt x="0" y="0"/>
                </a:moveTo>
                <a:lnTo>
                  <a:pt x="9305635" y="0"/>
                </a:lnTo>
                <a:lnTo>
                  <a:pt x="9305635" y="5115279"/>
                </a:lnTo>
                <a:lnTo>
                  <a:pt x="0" y="5115279"/>
                </a:lnTo>
                <a:lnTo>
                  <a:pt x="0" y="0"/>
                </a:lnTo>
                <a:close/>
              </a:path>
            </a:pathLst>
          </a:custGeom>
          <a:blipFill>
            <a:blip r:embed="rId6"/>
            <a:stretch>
              <a:fillRect l="0" t="-469" r="0" b="-1860"/>
            </a:stretch>
          </a:blipFill>
        </p:spPr>
      </p:sp>
      <p:sp>
        <p:nvSpPr>
          <p:cNvPr name="Freeform 5" id="5"/>
          <p:cNvSpPr/>
          <p:nvPr/>
        </p:nvSpPr>
        <p:spPr>
          <a:xfrm flipH="false" flipV="false" rot="0">
            <a:off x="12897514" y="4305718"/>
            <a:ext cx="1896215" cy="1675565"/>
          </a:xfrm>
          <a:custGeom>
            <a:avLst/>
            <a:gdLst/>
            <a:ahLst/>
            <a:cxnLst/>
            <a:rect r="r" b="b" t="t" l="l"/>
            <a:pathLst>
              <a:path h="1675565" w="1896215">
                <a:moveTo>
                  <a:pt x="0" y="0"/>
                </a:moveTo>
                <a:lnTo>
                  <a:pt x="1896216" y="0"/>
                </a:lnTo>
                <a:lnTo>
                  <a:pt x="1896216" y="1675564"/>
                </a:lnTo>
                <a:lnTo>
                  <a:pt x="0" y="1675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403357" y="121603"/>
            <a:ext cx="4672013"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analysis</a:t>
            </a:r>
          </a:p>
        </p:txBody>
      </p:sp>
      <p:sp>
        <p:nvSpPr>
          <p:cNvPr name="TextBox 7" id="7"/>
          <p:cNvSpPr txBox="true"/>
          <p:nvPr/>
        </p:nvSpPr>
        <p:spPr>
          <a:xfrm rot="0">
            <a:off x="1650159" y="1865223"/>
            <a:ext cx="2030095"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goals </a:t>
            </a:r>
          </a:p>
        </p:txBody>
      </p:sp>
      <p:sp>
        <p:nvSpPr>
          <p:cNvPr name="TextBox 8" id="8"/>
          <p:cNvSpPr txBox="true"/>
          <p:nvPr/>
        </p:nvSpPr>
        <p:spPr>
          <a:xfrm rot="0">
            <a:off x="12127164" y="1865223"/>
            <a:ext cx="2733350"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results </a:t>
            </a:r>
          </a:p>
        </p:txBody>
      </p:sp>
      <p:sp>
        <p:nvSpPr>
          <p:cNvPr name="TextBox 9" id="9"/>
          <p:cNvSpPr txBox="true"/>
          <p:nvPr/>
        </p:nvSpPr>
        <p:spPr>
          <a:xfrm rot="0">
            <a:off x="273775" y="3543531"/>
            <a:ext cx="6383503" cy="3716397"/>
          </a:xfrm>
          <a:prstGeom prst="rect">
            <a:avLst/>
          </a:prstGeom>
        </p:spPr>
        <p:txBody>
          <a:bodyPr anchor="t" rtlCol="false" tIns="0" lIns="0" bIns="0" rIns="0">
            <a:spAutoFit/>
          </a:bodyPr>
          <a:lstStyle/>
          <a:p>
            <a:pPr algn="ctr" marL="1137072" indent="-568536" lvl="1">
              <a:lnSpc>
                <a:spcPts val="7373"/>
              </a:lnSpc>
              <a:buFont typeface="Arial"/>
              <a:buChar char="•"/>
            </a:pPr>
            <a:r>
              <a:rPr lang="en-US" sz="5266">
                <a:solidFill>
                  <a:srgbClr val="EA4802"/>
                </a:solidFill>
                <a:latin typeface="Edo"/>
                <a:ea typeface="Edo"/>
                <a:cs typeface="Edo"/>
                <a:sym typeface="Edo"/>
              </a:rPr>
              <a:t>increase brand visibility and engagement by 15%  </a:t>
            </a:r>
          </a:p>
        </p:txBody>
      </p:sp>
      <p:sp>
        <p:nvSpPr>
          <p:cNvPr name="TextBox 10" id="10"/>
          <p:cNvSpPr txBox="true"/>
          <p:nvPr/>
        </p:nvSpPr>
        <p:spPr>
          <a:xfrm rot="0">
            <a:off x="7653306" y="8431991"/>
            <a:ext cx="10040426" cy="1566894"/>
          </a:xfrm>
          <a:prstGeom prst="rect">
            <a:avLst/>
          </a:prstGeom>
        </p:spPr>
        <p:txBody>
          <a:bodyPr anchor="t" rtlCol="false" tIns="0" lIns="0" bIns="0" rIns="0">
            <a:spAutoFit/>
          </a:bodyPr>
          <a:lstStyle/>
          <a:p>
            <a:pPr algn="ctr" marL="969173" indent="-484586" lvl="1">
              <a:lnSpc>
                <a:spcPts val="6284"/>
              </a:lnSpc>
              <a:buFont typeface="Arial"/>
              <a:buChar char="•"/>
            </a:pPr>
            <a:r>
              <a:rPr lang="en-US" b="true" sz="4488">
                <a:solidFill>
                  <a:srgbClr val="EA4802"/>
                </a:solidFill>
                <a:latin typeface="Canva Sans 1 Bold"/>
                <a:ea typeface="Canva Sans 1 Bold"/>
                <a:cs typeface="Canva Sans 1 Bold"/>
                <a:sym typeface="Canva Sans 1 Bold"/>
              </a:rPr>
              <a:t>45.5 % increase in content interactions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8941" y="105495"/>
            <a:ext cx="1541218" cy="1210557"/>
          </a:xfrm>
          <a:custGeom>
            <a:avLst/>
            <a:gdLst/>
            <a:ahLst/>
            <a:cxnLst/>
            <a:rect r="r" b="b" t="t" l="l"/>
            <a:pathLst>
              <a:path h="1210557" w="1541218">
                <a:moveTo>
                  <a:pt x="0" y="0"/>
                </a:moveTo>
                <a:lnTo>
                  <a:pt x="1541218" y="0"/>
                </a:lnTo>
                <a:lnTo>
                  <a:pt x="1541218" y="1210556"/>
                </a:lnTo>
                <a:lnTo>
                  <a:pt x="0" y="121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03619" y="3125428"/>
            <a:ext cx="3929954" cy="4585221"/>
          </a:xfrm>
          <a:custGeom>
            <a:avLst/>
            <a:gdLst/>
            <a:ahLst/>
            <a:cxnLst/>
            <a:rect r="r" b="b" t="t" l="l"/>
            <a:pathLst>
              <a:path h="4585221" w="3929954">
                <a:moveTo>
                  <a:pt x="0" y="0"/>
                </a:moveTo>
                <a:lnTo>
                  <a:pt x="3929954" y="0"/>
                </a:lnTo>
                <a:lnTo>
                  <a:pt x="3929954" y="4585221"/>
                </a:lnTo>
                <a:lnTo>
                  <a:pt x="0" y="4585221"/>
                </a:lnTo>
                <a:lnTo>
                  <a:pt x="0" y="0"/>
                </a:lnTo>
                <a:close/>
              </a:path>
            </a:pathLst>
          </a:custGeom>
          <a:blipFill>
            <a:blip r:embed="rId4"/>
            <a:stretch>
              <a:fillRect l="-203656" t="-111761" r="-261010" b="-60472"/>
            </a:stretch>
          </a:blipFill>
        </p:spPr>
      </p:sp>
      <p:sp>
        <p:nvSpPr>
          <p:cNvPr name="Freeform 4" id="4"/>
          <p:cNvSpPr/>
          <p:nvPr/>
        </p:nvSpPr>
        <p:spPr>
          <a:xfrm flipH="false" flipV="false" rot="0">
            <a:off x="13493839" y="3210735"/>
            <a:ext cx="4560717" cy="4659220"/>
          </a:xfrm>
          <a:custGeom>
            <a:avLst/>
            <a:gdLst/>
            <a:ahLst/>
            <a:cxnLst/>
            <a:rect r="r" b="b" t="t" l="l"/>
            <a:pathLst>
              <a:path h="4659220" w="4560717">
                <a:moveTo>
                  <a:pt x="0" y="0"/>
                </a:moveTo>
                <a:lnTo>
                  <a:pt x="4560717" y="0"/>
                </a:lnTo>
                <a:lnTo>
                  <a:pt x="4560717" y="4659220"/>
                </a:lnTo>
                <a:lnTo>
                  <a:pt x="0" y="4659220"/>
                </a:lnTo>
                <a:lnTo>
                  <a:pt x="0" y="0"/>
                </a:lnTo>
                <a:close/>
              </a:path>
            </a:pathLst>
          </a:custGeom>
          <a:blipFill>
            <a:blip r:embed="rId5"/>
            <a:stretch>
              <a:fillRect l="-183119" t="-87723" r="-187634" b="-71477"/>
            </a:stretch>
          </a:blipFill>
        </p:spPr>
      </p:sp>
      <p:sp>
        <p:nvSpPr>
          <p:cNvPr name="Freeform 5" id="5"/>
          <p:cNvSpPr/>
          <p:nvPr/>
        </p:nvSpPr>
        <p:spPr>
          <a:xfrm flipH="false" flipV="false" rot="0">
            <a:off x="9003619" y="2375446"/>
            <a:ext cx="2546954" cy="2250581"/>
          </a:xfrm>
          <a:custGeom>
            <a:avLst/>
            <a:gdLst/>
            <a:ahLst/>
            <a:cxnLst/>
            <a:rect r="r" b="b" t="t" l="l"/>
            <a:pathLst>
              <a:path h="2250581" w="2546954">
                <a:moveTo>
                  <a:pt x="0" y="0"/>
                </a:moveTo>
                <a:lnTo>
                  <a:pt x="2546954" y="0"/>
                </a:lnTo>
                <a:lnTo>
                  <a:pt x="2546954" y="2250581"/>
                </a:lnTo>
                <a:lnTo>
                  <a:pt x="0" y="22505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403357" y="121603"/>
            <a:ext cx="4672013" cy="1604645"/>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analysis</a:t>
            </a:r>
          </a:p>
        </p:txBody>
      </p:sp>
      <p:sp>
        <p:nvSpPr>
          <p:cNvPr name="TextBox 7" id="7"/>
          <p:cNvSpPr txBox="true"/>
          <p:nvPr/>
        </p:nvSpPr>
        <p:spPr>
          <a:xfrm rot="0">
            <a:off x="1650159" y="2196899"/>
            <a:ext cx="2030095"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goals </a:t>
            </a:r>
          </a:p>
        </p:txBody>
      </p:sp>
      <p:sp>
        <p:nvSpPr>
          <p:cNvPr name="TextBox 8" id="8"/>
          <p:cNvSpPr txBox="true"/>
          <p:nvPr/>
        </p:nvSpPr>
        <p:spPr>
          <a:xfrm rot="0">
            <a:off x="12127164" y="1865223"/>
            <a:ext cx="2733350" cy="906145"/>
          </a:xfrm>
          <a:prstGeom prst="rect">
            <a:avLst/>
          </a:prstGeom>
        </p:spPr>
        <p:txBody>
          <a:bodyPr anchor="t" rtlCol="false" tIns="0" lIns="0" bIns="0" rIns="0">
            <a:spAutoFit/>
          </a:bodyPr>
          <a:lstStyle/>
          <a:p>
            <a:pPr algn="ctr">
              <a:lnSpc>
                <a:spcPts val="7279"/>
              </a:lnSpc>
            </a:pPr>
            <a:r>
              <a:rPr lang="en-US" sz="5199">
                <a:solidFill>
                  <a:srgbClr val="EA4802"/>
                </a:solidFill>
                <a:latin typeface="Edo"/>
                <a:ea typeface="Edo"/>
                <a:cs typeface="Edo"/>
                <a:sym typeface="Edo"/>
              </a:rPr>
              <a:t>results </a:t>
            </a:r>
          </a:p>
        </p:txBody>
      </p:sp>
      <p:sp>
        <p:nvSpPr>
          <p:cNvPr name="TextBox 9" id="9"/>
          <p:cNvSpPr txBox="true"/>
          <p:nvPr/>
        </p:nvSpPr>
        <p:spPr>
          <a:xfrm rot="0">
            <a:off x="7777809" y="8222380"/>
            <a:ext cx="10040426" cy="1566894"/>
          </a:xfrm>
          <a:prstGeom prst="rect">
            <a:avLst/>
          </a:prstGeom>
        </p:spPr>
        <p:txBody>
          <a:bodyPr anchor="t" rtlCol="false" tIns="0" lIns="0" bIns="0" rIns="0">
            <a:spAutoFit/>
          </a:bodyPr>
          <a:lstStyle/>
          <a:p>
            <a:pPr algn="ctr" marL="969173" indent="-484586" lvl="1">
              <a:lnSpc>
                <a:spcPts val="6284"/>
              </a:lnSpc>
              <a:buFont typeface="Arial"/>
              <a:buChar char="•"/>
            </a:pPr>
            <a:r>
              <a:rPr lang="en-US" b="true" sz="4488">
                <a:solidFill>
                  <a:srgbClr val="EA4802"/>
                </a:solidFill>
                <a:latin typeface="Canva Sans 1 Bold"/>
                <a:ea typeface="Canva Sans 1 Bold"/>
                <a:cs typeface="Canva Sans 1 Bold"/>
                <a:sym typeface="Canva Sans 1 Bold"/>
              </a:rPr>
              <a:t>reduced CPR after reduce the specificity of targeting </a:t>
            </a:r>
          </a:p>
        </p:txBody>
      </p:sp>
      <p:sp>
        <p:nvSpPr>
          <p:cNvPr name="Freeform 10" id="10"/>
          <p:cNvSpPr/>
          <p:nvPr/>
        </p:nvSpPr>
        <p:spPr>
          <a:xfrm flipH="false" flipV="false" rot="0">
            <a:off x="14500720" y="4018209"/>
            <a:ext cx="2546954" cy="2250581"/>
          </a:xfrm>
          <a:custGeom>
            <a:avLst/>
            <a:gdLst/>
            <a:ahLst/>
            <a:cxnLst/>
            <a:rect r="r" b="b" t="t" l="l"/>
            <a:pathLst>
              <a:path h="2250581" w="2546954">
                <a:moveTo>
                  <a:pt x="0" y="0"/>
                </a:moveTo>
                <a:lnTo>
                  <a:pt x="2546954" y="0"/>
                </a:lnTo>
                <a:lnTo>
                  <a:pt x="2546954" y="2250582"/>
                </a:lnTo>
                <a:lnTo>
                  <a:pt x="0" y="2250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85302" y="3569769"/>
            <a:ext cx="7146692" cy="27539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EA4802"/>
                </a:solidFill>
                <a:latin typeface="Edo"/>
                <a:ea typeface="Edo"/>
                <a:cs typeface="Edo"/>
                <a:sym typeface="Edo"/>
              </a:rPr>
              <a:t>launching and active management of ad campaign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766518" y="4473204"/>
            <a:ext cx="9491350" cy="8156629"/>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1B70E1">
                    <a:alpha val="40000"/>
                  </a:srgbClr>
                </a:gs>
                <a:gs pos="100000">
                  <a:srgbClr val="9CF4F8">
                    <a:alpha val="40000"/>
                  </a:srgbClr>
                </a:gs>
              </a:gsLst>
              <a:lin ang="0"/>
            </a:gradFill>
          </p:spPr>
        </p:sp>
        <p:sp>
          <p:nvSpPr>
            <p:cNvPr name="TextBox 4" id="4"/>
            <p:cNvSpPr txBox="true"/>
            <p:nvPr/>
          </p:nvSpPr>
          <p:spPr>
            <a:xfrm>
              <a:off x="114300" y="-28575"/>
              <a:ext cx="584200" cy="72707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10994" y="-4293026"/>
            <a:ext cx="11358318" cy="5120747"/>
            <a:chOff x="0" y="0"/>
            <a:chExt cx="1549341" cy="698500"/>
          </a:xfrm>
        </p:grpSpPr>
        <p:sp>
          <p:nvSpPr>
            <p:cNvPr name="Freeform 6" id="6"/>
            <p:cNvSpPr/>
            <p:nvPr/>
          </p:nvSpPr>
          <p:spPr>
            <a:xfrm flipH="false" flipV="false" rot="0">
              <a:off x="0" y="0"/>
              <a:ext cx="1549341" cy="698500"/>
            </a:xfrm>
            <a:custGeom>
              <a:avLst/>
              <a:gdLst/>
              <a:ahLst/>
              <a:cxnLst/>
              <a:rect r="r" b="b" t="t" l="l"/>
              <a:pathLst>
                <a:path h="698500" w="1549341">
                  <a:moveTo>
                    <a:pt x="1549341" y="349250"/>
                  </a:moveTo>
                  <a:lnTo>
                    <a:pt x="1346141" y="698500"/>
                  </a:lnTo>
                  <a:lnTo>
                    <a:pt x="203200" y="698500"/>
                  </a:lnTo>
                  <a:lnTo>
                    <a:pt x="0" y="349250"/>
                  </a:lnTo>
                  <a:lnTo>
                    <a:pt x="203200" y="0"/>
                  </a:lnTo>
                  <a:lnTo>
                    <a:pt x="1346141" y="0"/>
                  </a:lnTo>
                  <a:lnTo>
                    <a:pt x="1549341" y="349250"/>
                  </a:lnTo>
                  <a:close/>
                </a:path>
              </a:pathLst>
            </a:custGeom>
            <a:gradFill rotWithShape="true">
              <a:gsLst>
                <a:gs pos="0">
                  <a:srgbClr val="1B70E1">
                    <a:alpha val="40000"/>
                  </a:srgbClr>
                </a:gs>
                <a:gs pos="100000">
                  <a:srgbClr val="9CF4F8">
                    <a:alpha val="40000"/>
                  </a:srgbClr>
                </a:gs>
              </a:gsLst>
              <a:lin ang="0"/>
            </a:gradFill>
          </p:spPr>
        </p:sp>
        <p:sp>
          <p:nvSpPr>
            <p:cNvPr name="TextBox 7" id="7"/>
            <p:cNvSpPr txBox="true"/>
            <p:nvPr/>
          </p:nvSpPr>
          <p:spPr>
            <a:xfrm>
              <a:off x="114300" y="-28575"/>
              <a:ext cx="1320741" cy="72707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24134" y="1434972"/>
            <a:ext cx="9870332" cy="8547263"/>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EA4802"/>
            </a:solidFill>
            <a:ln w="12700">
              <a:solidFill>
                <a:srgbClr val="000000"/>
              </a:solidFill>
            </a:ln>
          </p:spPr>
        </p:sp>
      </p:grpSp>
      <p:grpSp>
        <p:nvGrpSpPr>
          <p:cNvPr name="Group 10" id="10"/>
          <p:cNvGrpSpPr/>
          <p:nvPr/>
        </p:nvGrpSpPr>
        <p:grpSpPr>
          <a:xfrm rot="5400000">
            <a:off x="851821" y="2302979"/>
            <a:ext cx="669677" cy="506242"/>
            <a:chOff x="0" y="0"/>
            <a:chExt cx="812800" cy="614437"/>
          </a:xfrm>
        </p:grpSpPr>
        <p:sp>
          <p:nvSpPr>
            <p:cNvPr name="Freeform 11" id="11"/>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12" id="12"/>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526186" y="-5196984"/>
            <a:ext cx="17021590" cy="8087922"/>
            <a:chOff x="0" y="0"/>
            <a:chExt cx="1470042" cy="698500"/>
          </a:xfrm>
        </p:grpSpPr>
        <p:sp>
          <p:nvSpPr>
            <p:cNvPr name="Freeform 14" id="14"/>
            <p:cNvSpPr/>
            <p:nvPr/>
          </p:nvSpPr>
          <p:spPr>
            <a:xfrm flipH="false" flipV="false" rot="0">
              <a:off x="0" y="0"/>
              <a:ext cx="1470042" cy="698500"/>
            </a:xfrm>
            <a:custGeom>
              <a:avLst/>
              <a:gdLst/>
              <a:ahLst/>
              <a:cxnLst/>
              <a:rect r="r" b="b" t="t" l="l"/>
              <a:pathLst>
                <a:path h="698500" w="1470042">
                  <a:moveTo>
                    <a:pt x="1470042" y="349250"/>
                  </a:moveTo>
                  <a:lnTo>
                    <a:pt x="1266842" y="698500"/>
                  </a:lnTo>
                  <a:lnTo>
                    <a:pt x="203200" y="698500"/>
                  </a:lnTo>
                  <a:lnTo>
                    <a:pt x="0" y="349250"/>
                  </a:lnTo>
                  <a:lnTo>
                    <a:pt x="203200" y="0"/>
                  </a:lnTo>
                  <a:lnTo>
                    <a:pt x="1266842" y="0"/>
                  </a:lnTo>
                  <a:lnTo>
                    <a:pt x="1470042" y="349250"/>
                  </a:lnTo>
                  <a:close/>
                </a:path>
              </a:pathLst>
            </a:custGeom>
            <a:solidFill>
              <a:srgbClr val="000000">
                <a:alpha val="0"/>
              </a:srgbClr>
            </a:solidFill>
            <a:ln w="85725" cap="sq">
              <a:solidFill>
                <a:srgbClr val="000000">
                  <a:alpha val="40000"/>
                </a:srgbClr>
              </a:solidFill>
              <a:prstDash val="solid"/>
              <a:miter/>
            </a:ln>
          </p:spPr>
        </p:sp>
        <p:sp>
          <p:nvSpPr>
            <p:cNvPr name="TextBox 15" id="15"/>
            <p:cNvSpPr txBox="true"/>
            <p:nvPr/>
          </p:nvSpPr>
          <p:spPr>
            <a:xfrm>
              <a:off x="114300" y="-28575"/>
              <a:ext cx="1241442" cy="727075"/>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385014" y="1171575"/>
            <a:ext cx="11926558" cy="730269"/>
          </a:xfrm>
          <a:prstGeom prst="rect">
            <a:avLst/>
          </a:prstGeom>
        </p:spPr>
        <p:txBody>
          <a:bodyPr anchor="t" rtlCol="false" tIns="0" lIns="0" bIns="0" rIns="0">
            <a:spAutoFit/>
          </a:bodyPr>
          <a:lstStyle/>
          <a:p>
            <a:pPr algn="l">
              <a:lnSpc>
                <a:spcPts val="5476"/>
              </a:lnSpc>
            </a:pPr>
            <a:r>
              <a:rPr lang="en-US" sz="5764">
                <a:solidFill>
                  <a:srgbClr val="EA4802"/>
                </a:solidFill>
                <a:latin typeface="League Spartan"/>
                <a:ea typeface="League Spartan"/>
                <a:cs typeface="League Spartan"/>
                <a:sym typeface="League Spartan"/>
              </a:rPr>
              <a:t>UPCOMING (</a:t>
            </a:r>
            <a:r>
              <a:rPr lang="ar-EG" sz="5764">
                <a:solidFill>
                  <a:srgbClr val="EA4802"/>
                </a:solidFill>
                <a:latin typeface="League Spartan"/>
                <a:ea typeface="League Spartan"/>
                <a:cs typeface="League Spartan"/>
                <a:sym typeface="League Spartan"/>
                <a:rtl val="true"/>
              </a:rPr>
              <a:t>التوصيات والتحسينات</a:t>
            </a:r>
            <a:r>
              <a:rPr lang="en-US" sz="5764">
                <a:solidFill>
                  <a:srgbClr val="EA4802"/>
                </a:solidFill>
                <a:latin typeface="League Spartan"/>
                <a:ea typeface="League Spartan"/>
                <a:cs typeface="League Spartan"/>
                <a:sym typeface="League Spartan"/>
              </a:rPr>
              <a:t>)</a:t>
            </a:r>
          </a:p>
        </p:txBody>
      </p:sp>
      <p:sp>
        <p:nvSpPr>
          <p:cNvPr name="TextBox 17" id="17"/>
          <p:cNvSpPr txBox="true"/>
          <p:nvPr/>
        </p:nvSpPr>
        <p:spPr>
          <a:xfrm rot="0">
            <a:off x="1581256" y="2161437"/>
            <a:ext cx="6806707" cy="596444"/>
          </a:xfrm>
          <a:prstGeom prst="rect">
            <a:avLst/>
          </a:prstGeom>
        </p:spPr>
        <p:txBody>
          <a:bodyPr anchor="t" rtlCol="false" tIns="0" lIns="0" bIns="0" rIns="0">
            <a:spAutoFit/>
          </a:bodyPr>
          <a:lstStyle/>
          <a:p>
            <a:pPr algn="l">
              <a:lnSpc>
                <a:spcPts val="4925"/>
              </a:lnSpc>
            </a:pPr>
            <a:r>
              <a:rPr lang="en-US" sz="3517" b="true">
                <a:solidFill>
                  <a:srgbClr val="FFFFFF"/>
                </a:solidFill>
                <a:latin typeface="Open Sans Bold"/>
                <a:ea typeface="Open Sans Bold"/>
                <a:cs typeface="Open Sans Bold"/>
                <a:sym typeface="Open Sans Bold"/>
              </a:rPr>
              <a:t>more focus on reels </a:t>
            </a:r>
          </a:p>
        </p:txBody>
      </p:sp>
      <p:grpSp>
        <p:nvGrpSpPr>
          <p:cNvPr name="Group 18" id="18"/>
          <p:cNvGrpSpPr/>
          <p:nvPr/>
        </p:nvGrpSpPr>
        <p:grpSpPr>
          <a:xfrm rot="5400000">
            <a:off x="830249" y="3277721"/>
            <a:ext cx="515742" cy="389875"/>
            <a:chOff x="0" y="0"/>
            <a:chExt cx="812800" cy="614437"/>
          </a:xfrm>
        </p:grpSpPr>
        <p:sp>
          <p:nvSpPr>
            <p:cNvPr name="Freeform 19" id="19"/>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20" id="20"/>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578474" y="3234132"/>
            <a:ext cx="6259264" cy="553837"/>
          </a:xfrm>
          <a:prstGeom prst="rect">
            <a:avLst/>
          </a:prstGeom>
        </p:spPr>
        <p:txBody>
          <a:bodyPr anchor="t" rtlCol="false" tIns="0" lIns="0" bIns="0" rIns="0">
            <a:spAutoFit/>
          </a:bodyPr>
          <a:lstStyle/>
          <a:p>
            <a:pPr algn="l">
              <a:lnSpc>
                <a:spcPts val="4528"/>
              </a:lnSpc>
            </a:pPr>
            <a:r>
              <a:rPr lang="en-US" sz="3234" b="true">
                <a:solidFill>
                  <a:srgbClr val="FFFFFF"/>
                </a:solidFill>
                <a:latin typeface="Open Sans Bold"/>
                <a:ea typeface="Open Sans Bold"/>
                <a:cs typeface="Open Sans Bold"/>
                <a:sym typeface="Open Sans Bold"/>
              </a:rPr>
              <a:t>messaging campaign </a:t>
            </a:r>
          </a:p>
        </p:txBody>
      </p:sp>
      <p:grpSp>
        <p:nvGrpSpPr>
          <p:cNvPr name="Group 22" id="22"/>
          <p:cNvGrpSpPr/>
          <p:nvPr/>
        </p:nvGrpSpPr>
        <p:grpSpPr>
          <a:xfrm rot="5400000">
            <a:off x="792075" y="5404013"/>
            <a:ext cx="559221" cy="422743"/>
            <a:chOff x="0" y="0"/>
            <a:chExt cx="812800" cy="614437"/>
          </a:xfrm>
        </p:grpSpPr>
        <p:sp>
          <p:nvSpPr>
            <p:cNvPr name="Freeform 23" id="23"/>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24" id="24"/>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578474" y="4150212"/>
            <a:ext cx="7285171" cy="891948"/>
          </a:xfrm>
          <a:prstGeom prst="rect">
            <a:avLst/>
          </a:prstGeom>
        </p:spPr>
        <p:txBody>
          <a:bodyPr anchor="t" rtlCol="false" tIns="0" lIns="0" bIns="0" rIns="0">
            <a:spAutoFit/>
          </a:bodyPr>
          <a:lstStyle/>
          <a:p>
            <a:pPr algn="l">
              <a:lnSpc>
                <a:spcPts val="3590"/>
              </a:lnSpc>
            </a:pPr>
            <a:r>
              <a:rPr lang="en-US" sz="2564" b="true">
                <a:solidFill>
                  <a:srgbClr val="FFFFFF"/>
                </a:solidFill>
                <a:latin typeface="Open Sans Bold"/>
                <a:ea typeface="Open Sans Bold"/>
                <a:cs typeface="Open Sans Bold"/>
                <a:sym typeface="Open Sans Bold"/>
              </a:rPr>
              <a:t>more optimization and work on the website and use of Google Analytics more </a:t>
            </a:r>
          </a:p>
        </p:txBody>
      </p:sp>
      <p:sp>
        <p:nvSpPr>
          <p:cNvPr name="Freeform 26" id="26"/>
          <p:cNvSpPr/>
          <p:nvPr/>
        </p:nvSpPr>
        <p:spPr>
          <a:xfrm flipH="false" flipV="false" rot="0">
            <a:off x="10629469" y="8551518"/>
            <a:ext cx="5081895" cy="1994644"/>
          </a:xfrm>
          <a:custGeom>
            <a:avLst/>
            <a:gdLst/>
            <a:ahLst/>
            <a:cxnLst/>
            <a:rect r="r" b="b" t="t" l="l"/>
            <a:pathLst>
              <a:path h="1994644" w="5081895">
                <a:moveTo>
                  <a:pt x="0" y="0"/>
                </a:moveTo>
                <a:lnTo>
                  <a:pt x="5081896" y="0"/>
                </a:lnTo>
                <a:lnTo>
                  <a:pt x="5081896" y="1994644"/>
                </a:lnTo>
                <a:lnTo>
                  <a:pt x="0" y="1994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5400000">
            <a:off x="786248" y="6421244"/>
            <a:ext cx="565857" cy="427760"/>
            <a:chOff x="0" y="0"/>
            <a:chExt cx="812800" cy="614437"/>
          </a:xfrm>
        </p:grpSpPr>
        <p:sp>
          <p:nvSpPr>
            <p:cNvPr name="Freeform 28" id="28"/>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29" id="29"/>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5400000">
            <a:off x="831684" y="4425679"/>
            <a:ext cx="514107" cy="388639"/>
            <a:chOff x="0" y="0"/>
            <a:chExt cx="812800" cy="614437"/>
          </a:xfrm>
        </p:grpSpPr>
        <p:sp>
          <p:nvSpPr>
            <p:cNvPr name="Freeform 31" id="31"/>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32" id="32"/>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69177" y="9038820"/>
            <a:ext cx="9540732" cy="469061"/>
          </a:xfrm>
          <a:prstGeom prst="rect">
            <a:avLst/>
          </a:prstGeom>
        </p:spPr>
        <p:txBody>
          <a:bodyPr anchor="t" rtlCol="false" tIns="0" lIns="0" bIns="0" rIns="0">
            <a:spAutoFit/>
          </a:bodyPr>
          <a:lstStyle/>
          <a:p>
            <a:pPr algn="ctr">
              <a:lnSpc>
                <a:spcPts val="3874"/>
              </a:lnSpc>
            </a:pPr>
            <a:r>
              <a:rPr lang="en-US" sz="2767" b="true">
                <a:solidFill>
                  <a:srgbClr val="FFFFFF"/>
                </a:solidFill>
                <a:latin typeface="Canva Sans 1 Bold"/>
                <a:ea typeface="Canva Sans 1 Bold"/>
                <a:cs typeface="Canva Sans 1 Bold"/>
                <a:sym typeface="Canva Sans 1 Bold"/>
              </a:rPr>
              <a:t>collect email database and launch a mail campaign </a:t>
            </a:r>
          </a:p>
        </p:txBody>
      </p:sp>
      <p:sp>
        <p:nvSpPr>
          <p:cNvPr name="TextBox 34" id="34"/>
          <p:cNvSpPr txBox="true"/>
          <p:nvPr/>
        </p:nvSpPr>
        <p:spPr>
          <a:xfrm rot="0">
            <a:off x="1283057" y="5418318"/>
            <a:ext cx="8340693" cy="516522"/>
          </a:xfrm>
          <a:prstGeom prst="rect">
            <a:avLst/>
          </a:prstGeom>
        </p:spPr>
        <p:txBody>
          <a:bodyPr anchor="t" rtlCol="false" tIns="0" lIns="0" bIns="0" rIns="0">
            <a:spAutoFit/>
          </a:bodyPr>
          <a:lstStyle/>
          <a:p>
            <a:pPr algn="ctr">
              <a:lnSpc>
                <a:spcPts val="4241"/>
              </a:lnSpc>
            </a:pPr>
            <a:r>
              <a:rPr lang="en-US" b="true" sz="3029">
                <a:solidFill>
                  <a:srgbClr val="FFFFFF"/>
                </a:solidFill>
                <a:latin typeface="Canva Sans 1 Bold"/>
                <a:ea typeface="Canva Sans 1 Bold"/>
                <a:cs typeface="Canva Sans 1 Bold"/>
                <a:sym typeface="Canva Sans 1 Bold"/>
              </a:rPr>
              <a:t>focus on increasing numbers of followers </a:t>
            </a:r>
          </a:p>
        </p:txBody>
      </p:sp>
      <p:sp>
        <p:nvSpPr>
          <p:cNvPr name="TextBox 35" id="35"/>
          <p:cNvSpPr txBox="true"/>
          <p:nvPr/>
        </p:nvSpPr>
        <p:spPr>
          <a:xfrm rot="0">
            <a:off x="280295" y="6201541"/>
            <a:ext cx="8583350" cy="514002"/>
          </a:xfrm>
          <a:prstGeom prst="rect">
            <a:avLst/>
          </a:prstGeom>
        </p:spPr>
        <p:txBody>
          <a:bodyPr anchor="t" rtlCol="false" tIns="0" lIns="0" bIns="0" rIns="0">
            <a:spAutoFit/>
          </a:bodyPr>
          <a:lstStyle/>
          <a:p>
            <a:pPr algn="ctr">
              <a:lnSpc>
                <a:spcPts val="4219"/>
              </a:lnSpc>
            </a:pPr>
            <a:r>
              <a:rPr lang="en-US" sz="3013" b="true">
                <a:solidFill>
                  <a:srgbClr val="FFFFFF"/>
                </a:solidFill>
                <a:latin typeface="Canva Sans 1 Bold"/>
                <a:ea typeface="Canva Sans 1 Bold"/>
                <a:cs typeface="Canva Sans 1 Bold"/>
                <a:sym typeface="Canva Sans 1 Bold"/>
              </a:rPr>
              <a:t>planing for influencer marketing  </a:t>
            </a:r>
          </a:p>
        </p:txBody>
      </p:sp>
      <p:grpSp>
        <p:nvGrpSpPr>
          <p:cNvPr name="Group 36" id="36"/>
          <p:cNvGrpSpPr/>
          <p:nvPr/>
        </p:nvGrpSpPr>
        <p:grpSpPr>
          <a:xfrm rot="5400000">
            <a:off x="786248" y="7310951"/>
            <a:ext cx="565857" cy="427760"/>
            <a:chOff x="0" y="0"/>
            <a:chExt cx="812800" cy="614437"/>
          </a:xfrm>
        </p:grpSpPr>
        <p:sp>
          <p:nvSpPr>
            <p:cNvPr name="Freeform 37" id="37"/>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38" id="38"/>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5400000">
            <a:off x="789407" y="8266208"/>
            <a:ext cx="478586" cy="361788"/>
            <a:chOff x="0" y="0"/>
            <a:chExt cx="812800" cy="614437"/>
          </a:xfrm>
        </p:grpSpPr>
        <p:sp>
          <p:nvSpPr>
            <p:cNvPr name="Freeform 40" id="40"/>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41" id="41"/>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924946" y="7257705"/>
            <a:ext cx="13819112"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1 Bold"/>
                <a:ea typeface="Canva Sans 1 Bold"/>
                <a:cs typeface="Canva Sans 1 Bold"/>
                <a:sym typeface="Canva Sans 1 Bold"/>
              </a:rPr>
              <a:t>make our content more emotionally </a:t>
            </a:r>
          </a:p>
        </p:txBody>
      </p:sp>
      <p:sp>
        <p:nvSpPr>
          <p:cNvPr name="TextBox 43" id="43"/>
          <p:cNvSpPr txBox="true"/>
          <p:nvPr/>
        </p:nvSpPr>
        <p:spPr>
          <a:xfrm rot="0">
            <a:off x="1283057" y="8124480"/>
            <a:ext cx="10156701" cy="518471"/>
          </a:xfrm>
          <a:prstGeom prst="rect">
            <a:avLst/>
          </a:prstGeom>
        </p:spPr>
        <p:txBody>
          <a:bodyPr anchor="t" rtlCol="false" tIns="0" lIns="0" bIns="0" rIns="0">
            <a:spAutoFit/>
          </a:bodyPr>
          <a:lstStyle/>
          <a:p>
            <a:pPr algn="ctr">
              <a:lnSpc>
                <a:spcPts val="4259"/>
              </a:lnSpc>
            </a:pPr>
            <a:r>
              <a:rPr lang="en-US" sz="3042" b="true">
                <a:solidFill>
                  <a:srgbClr val="FFFFFF"/>
                </a:solidFill>
                <a:latin typeface="Canva Sans 1 Bold"/>
                <a:ea typeface="Canva Sans 1 Bold"/>
                <a:cs typeface="Canva Sans 1 Bold"/>
                <a:sym typeface="Canva Sans 1 Bold"/>
              </a:rPr>
              <a:t>use testimonials and success stories in 0ur content </a:t>
            </a:r>
          </a:p>
        </p:txBody>
      </p:sp>
      <p:grpSp>
        <p:nvGrpSpPr>
          <p:cNvPr name="Group 44" id="44"/>
          <p:cNvGrpSpPr/>
          <p:nvPr/>
        </p:nvGrpSpPr>
        <p:grpSpPr>
          <a:xfrm rot="5400000">
            <a:off x="789407" y="9144845"/>
            <a:ext cx="478586" cy="361788"/>
            <a:chOff x="0" y="0"/>
            <a:chExt cx="812800" cy="614437"/>
          </a:xfrm>
        </p:grpSpPr>
        <p:sp>
          <p:nvSpPr>
            <p:cNvPr name="Freeform 45" id="45"/>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EA4802"/>
            </a:solidFill>
          </p:spPr>
        </p:sp>
        <p:sp>
          <p:nvSpPr>
            <p:cNvPr name="TextBox 46" id="46"/>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3014137"/>
            <a:ext cx="7457548" cy="1078367"/>
          </a:xfrm>
          <a:prstGeom prst="rect">
            <a:avLst/>
          </a:prstGeom>
        </p:spPr>
        <p:txBody>
          <a:bodyPr anchor="t" rtlCol="false" tIns="0" lIns="0" bIns="0" rIns="0">
            <a:spAutoFit/>
          </a:bodyPr>
          <a:lstStyle/>
          <a:p>
            <a:pPr algn="l">
              <a:lnSpc>
                <a:spcPts val="7987"/>
              </a:lnSpc>
            </a:pPr>
            <a:r>
              <a:rPr lang="en-US" sz="7607">
                <a:solidFill>
                  <a:srgbClr val="EA4802"/>
                </a:solidFill>
                <a:latin typeface="Edo"/>
                <a:ea typeface="Edo"/>
                <a:cs typeface="Edo"/>
                <a:sym typeface="Edo"/>
              </a:rPr>
              <a:t>OUR CONTACTS</a:t>
            </a:r>
          </a:p>
        </p:txBody>
      </p:sp>
      <p:grpSp>
        <p:nvGrpSpPr>
          <p:cNvPr name="Group 4" id="4"/>
          <p:cNvGrpSpPr/>
          <p:nvPr/>
        </p:nvGrpSpPr>
        <p:grpSpPr>
          <a:xfrm rot="0">
            <a:off x="1028700" y="5721279"/>
            <a:ext cx="1261485" cy="126148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977123" y="5775190"/>
            <a:ext cx="1261485" cy="126148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028700" y="7996815"/>
            <a:ext cx="1261485" cy="126148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8934872" y="7996815"/>
            <a:ext cx="1261485" cy="126148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1525835" y="6134485"/>
            <a:ext cx="279029" cy="382708"/>
          </a:xfrm>
          <a:custGeom>
            <a:avLst/>
            <a:gdLst/>
            <a:ahLst/>
            <a:cxnLst/>
            <a:rect r="r" b="b" t="t" l="l"/>
            <a:pathLst>
              <a:path h="382708" w="279029">
                <a:moveTo>
                  <a:pt x="0" y="0"/>
                </a:moveTo>
                <a:lnTo>
                  <a:pt x="279029" y="0"/>
                </a:lnTo>
                <a:lnTo>
                  <a:pt x="279029" y="382708"/>
                </a:lnTo>
                <a:lnTo>
                  <a:pt x="0" y="382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443020" y="6243058"/>
            <a:ext cx="341504" cy="262647"/>
          </a:xfrm>
          <a:custGeom>
            <a:avLst/>
            <a:gdLst/>
            <a:ahLst/>
            <a:cxnLst/>
            <a:rect r="r" b="b" t="t" l="l"/>
            <a:pathLst>
              <a:path h="262647" w="341504">
                <a:moveTo>
                  <a:pt x="0" y="0"/>
                </a:moveTo>
                <a:lnTo>
                  <a:pt x="341504" y="0"/>
                </a:lnTo>
                <a:lnTo>
                  <a:pt x="341504" y="262647"/>
                </a:lnTo>
                <a:lnTo>
                  <a:pt x="0" y="262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444602" y="8392672"/>
            <a:ext cx="429682" cy="429682"/>
          </a:xfrm>
          <a:custGeom>
            <a:avLst/>
            <a:gdLst/>
            <a:ahLst/>
            <a:cxnLst/>
            <a:rect r="r" b="b" t="t" l="l"/>
            <a:pathLst>
              <a:path h="429682" w="429682">
                <a:moveTo>
                  <a:pt x="0" y="0"/>
                </a:moveTo>
                <a:lnTo>
                  <a:pt x="429681" y="0"/>
                </a:lnTo>
                <a:lnTo>
                  <a:pt x="429681" y="429682"/>
                </a:lnTo>
                <a:lnTo>
                  <a:pt x="0" y="429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9376422" y="8466572"/>
            <a:ext cx="378385" cy="321971"/>
          </a:xfrm>
          <a:custGeom>
            <a:avLst/>
            <a:gdLst/>
            <a:ahLst/>
            <a:cxnLst/>
            <a:rect r="r" b="b" t="t" l="l"/>
            <a:pathLst>
              <a:path h="321971" w="378385">
                <a:moveTo>
                  <a:pt x="0" y="0"/>
                </a:moveTo>
                <a:lnTo>
                  <a:pt x="378385" y="0"/>
                </a:lnTo>
                <a:lnTo>
                  <a:pt x="378385" y="321971"/>
                </a:lnTo>
                <a:lnTo>
                  <a:pt x="0" y="3219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2767092" y="6453557"/>
            <a:ext cx="5205756" cy="31432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EA4802"/>
                </a:solidFill>
                <a:latin typeface="Montserrat"/>
                <a:ea typeface="Montserrat"/>
                <a:cs typeface="Montserrat"/>
                <a:sym typeface="Montserrat"/>
              </a:rPr>
              <a:t>+20 11 26704243</a:t>
            </a:r>
          </a:p>
        </p:txBody>
      </p:sp>
      <p:sp>
        <p:nvSpPr>
          <p:cNvPr name="TextBox 21" id="21"/>
          <p:cNvSpPr txBox="true"/>
          <p:nvPr/>
        </p:nvSpPr>
        <p:spPr>
          <a:xfrm rot="0">
            <a:off x="2767092" y="5945686"/>
            <a:ext cx="5205756" cy="352425"/>
          </a:xfrm>
          <a:prstGeom prst="rect">
            <a:avLst/>
          </a:prstGeom>
        </p:spPr>
        <p:txBody>
          <a:bodyPr anchor="t" rtlCol="false" tIns="0" lIns="0" bIns="0" rIns="0">
            <a:spAutoFit/>
          </a:bodyPr>
          <a:lstStyle/>
          <a:p>
            <a:pPr algn="l" marL="0" indent="0" lvl="0">
              <a:lnSpc>
                <a:spcPts val="2880"/>
              </a:lnSpc>
              <a:spcBef>
                <a:spcPct val="0"/>
              </a:spcBef>
            </a:pPr>
            <a:r>
              <a:rPr lang="en-US" b="true" sz="2400" u="none">
                <a:solidFill>
                  <a:srgbClr val="EA4802"/>
                </a:solidFill>
                <a:latin typeface="Montserrat Bold"/>
                <a:ea typeface="Montserrat Bold"/>
                <a:cs typeface="Montserrat Bold"/>
                <a:sym typeface="Montserrat Bold"/>
              </a:rPr>
              <a:t>Phone number</a:t>
            </a:r>
          </a:p>
        </p:txBody>
      </p:sp>
      <p:sp>
        <p:nvSpPr>
          <p:cNvPr name="TextBox 22" id="22"/>
          <p:cNvSpPr txBox="true"/>
          <p:nvPr/>
        </p:nvSpPr>
        <p:spPr>
          <a:xfrm rot="0">
            <a:off x="10715514" y="6485107"/>
            <a:ext cx="5205756" cy="31432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EA4802"/>
                </a:solidFill>
                <a:latin typeface="Montserrat"/>
                <a:ea typeface="Montserrat"/>
                <a:cs typeface="Montserrat"/>
                <a:sym typeface="Montserrat"/>
              </a:rPr>
              <a:t>szskatezone@gmail.com </a:t>
            </a:r>
          </a:p>
        </p:txBody>
      </p:sp>
      <p:sp>
        <p:nvSpPr>
          <p:cNvPr name="TextBox 23" id="23"/>
          <p:cNvSpPr txBox="true"/>
          <p:nvPr/>
        </p:nvSpPr>
        <p:spPr>
          <a:xfrm rot="0">
            <a:off x="10718746" y="6021956"/>
            <a:ext cx="5205756" cy="352425"/>
          </a:xfrm>
          <a:prstGeom prst="rect">
            <a:avLst/>
          </a:prstGeom>
        </p:spPr>
        <p:txBody>
          <a:bodyPr anchor="t" rtlCol="false" tIns="0" lIns="0" bIns="0" rIns="0">
            <a:spAutoFit/>
          </a:bodyPr>
          <a:lstStyle/>
          <a:p>
            <a:pPr algn="l" marL="0" indent="0" lvl="0">
              <a:lnSpc>
                <a:spcPts val="2880"/>
              </a:lnSpc>
              <a:spcBef>
                <a:spcPct val="0"/>
              </a:spcBef>
            </a:pPr>
            <a:r>
              <a:rPr lang="en-US" b="true" sz="2400" u="none">
                <a:solidFill>
                  <a:srgbClr val="EA4802"/>
                </a:solidFill>
                <a:latin typeface="Montserrat Bold"/>
                <a:ea typeface="Montserrat Bold"/>
                <a:cs typeface="Montserrat Bold"/>
                <a:sym typeface="Montserrat Bold"/>
              </a:rPr>
              <a:t>Email</a:t>
            </a:r>
          </a:p>
        </p:txBody>
      </p:sp>
      <p:sp>
        <p:nvSpPr>
          <p:cNvPr name="TextBox 24" id="24"/>
          <p:cNvSpPr txBox="true"/>
          <p:nvPr/>
        </p:nvSpPr>
        <p:spPr>
          <a:xfrm rot="0">
            <a:off x="2767092" y="8726047"/>
            <a:ext cx="5205756" cy="628650"/>
          </a:xfrm>
          <a:prstGeom prst="rect">
            <a:avLst/>
          </a:prstGeom>
        </p:spPr>
        <p:txBody>
          <a:bodyPr anchor="t" rtlCol="false" tIns="0" lIns="0" bIns="0" rIns="0">
            <a:spAutoFit/>
          </a:bodyPr>
          <a:lstStyle/>
          <a:p>
            <a:pPr algn="l" marL="0" indent="0" lvl="0">
              <a:lnSpc>
                <a:spcPts val="2520"/>
              </a:lnSpc>
              <a:spcBef>
                <a:spcPct val="0"/>
              </a:spcBef>
            </a:pPr>
            <a:r>
              <a:rPr lang="en-US" sz="2100" u="sng">
                <a:solidFill>
                  <a:srgbClr val="EA4802"/>
                </a:solidFill>
                <a:latin typeface="Montserrat"/>
                <a:ea typeface="Montserrat"/>
                <a:cs typeface="Montserrat"/>
                <a:sym typeface="Montserrat"/>
                <a:hlinkClick r:id="rId11" tooltip="https://skatezoneegy.wixsite.com/skatezone"/>
              </a:rPr>
              <a:t>https://skatezoneegy.wixsite.com/skatezone</a:t>
            </a:r>
          </a:p>
        </p:txBody>
      </p:sp>
      <p:sp>
        <p:nvSpPr>
          <p:cNvPr name="TextBox 25" id="25"/>
          <p:cNvSpPr txBox="true"/>
          <p:nvPr/>
        </p:nvSpPr>
        <p:spPr>
          <a:xfrm rot="0">
            <a:off x="10672607" y="8687947"/>
            <a:ext cx="5205756" cy="1257300"/>
          </a:xfrm>
          <a:prstGeom prst="rect">
            <a:avLst/>
          </a:prstGeom>
        </p:spPr>
        <p:txBody>
          <a:bodyPr anchor="t" rtlCol="false" tIns="0" lIns="0" bIns="0" rIns="0">
            <a:spAutoFit/>
          </a:bodyPr>
          <a:lstStyle/>
          <a:p>
            <a:pPr algn="l" marL="0" indent="0" lvl="0">
              <a:lnSpc>
                <a:spcPts val="2520"/>
              </a:lnSpc>
              <a:spcBef>
                <a:spcPct val="0"/>
              </a:spcBef>
            </a:pPr>
            <a:r>
              <a:rPr lang="en-US" sz="2100" u="sng">
                <a:solidFill>
                  <a:srgbClr val="EA4802"/>
                </a:solidFill>
                <a:latin typeface="Montserrat"/>
                <a:ea typeface="Montserrat"/>
                <a:cs typeface="Montserrat"/>
                <a:sym typeface="Montserrat"/>
                <a:hlinkClick r:id="rId12" tooltip="https://linktr.ee/skate_zone?utm_source=linktree_profile_share&amp;ltsid=5cd39974-94ff-4579-ab20-0e320ffe893e"/>
              </a:rPr>
              <a:t>https://linktr.ee/skate_zone?utm_source=linktree_profile_share&lt;sid=5cd39974-94ff-4579-ab20-0e320ffe893e</a:t>
            </a:r>
          </a:p>
        </p:txBody>
      </p:sp>
      <p:sp>
        <p:nvSpPr>
          <p:cNvPr name="TextBox 26" id="26"/>
          <p:cNvSpPr txBox="true"/>
          <p:nvPr/>
        </p:nvSpPr>
        <p:spPr>
          <a:xfrm rot="0">
            <a:off x="2767092" y="8221222"/>
            <a:ext cx="5205756" cy="352425"/>
          </a:xfrm>
          <a:prstGeom prst="rect">
            <a:avLst/>
          </a:prstGeom>
        </p:spPr>
        <p:txBody>
          <a:bodyPr anchor="t" rtlCol="false" tIns="0" lIns="0" bIns="0" rIns="0">
            <a:spAutoFit/>
          </a:bodyPr>
          <a:lstStyle/>
          <a:p>
            <a:pPr algn="l" marL="0" indent="0" lvl="0">
              <a:lnSpc>
                <a:spcPts val="2880"/>
              </a:lnSpc>
              <a:spcBef>
                <a:spcPct val="0"/>
              </a:spcBef>
            </a:pPr>
            <a:r>
              <a:rPr lang="en-US" b="true" sz="2400" u="none">
                <a:solidFill>
                  <a:srgbClr val="EA4802"/>
                </a:solidFill>
                <a:latin typeface="Montserrat Bold"/>
                <a:ea typeface="Montserrat Bold"/>
                <a:cs typeface="Montserrat Bold"/>
                <a:sym typeface="Montserrat Bold"/>
              </a:rPr>
              <a:t>Website</a:t>
            </a:r>
          </a:p>
        </p:txBody>
      </p:sp>
      <p:sp>
        <p:nvSpPr>
          <p:cNvPr name="TextBox 27" id="27"/>
          <p:cNvSpPr txBox="true"/>
          <p:nvPr/>
        </p:nvSpPr>
        <p:spPr>
          <a:xfrm rot="0">
            <a:off x="10673264" y="8221222"/>
            <a:ext cx="5205756" cy="352425"/>
          </a:xfrm>
          <a:prstGeom prst="rect">
            <a:avLst/>
          </a:prstGeom>
        </p:spPr>
        <p:txBody>
          <a:bodyPr anchor="t" rtlCol="false" tIns="0" lIns="0" bIns="0" rIns="0">
            <a:spAutoFit/>
          </a:bodyPr>
          <a:lstStyle/>
          <a:p>
            <a:pPr algn="l" marL="0" indent="0" lvl="0">
              <a:lnSpc>
                <a:spcPts val="2880"/>
              </a:lnSpc>
              <a:spcBef>
                <a:spcPct val="0"/>
              </a:spcBef>
            </a:pPr>
            <a:r>
              <a:rPr lang="en-US" b="true" sz="2400" u="none">
                <a:solidFill>
                  <a:srgbClr val="EA4802"/>
                </a:solidFill>
                <a:latin typeface="Montserrat Bold"/>
                <a:ea typeface="Montserrat Bold"/>
                <a:cs typeface="Montserrat Bold"/>
                <a:sym typeface="Montserrat Bold"/>
              </a:rPr>
              <a:t>Social networks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2741222" cy="7829169"/>
            <a:chOff x="0" y="0"/>
            <a:chExt cx="4648032" cy="2856102"/>
          </a:xfrm>
        </p:grpSpPr>
        <p:sp>
          <p:nvSpPr>
            <p:cNvPr name="Freeform 3" id="3"/>
            <p:cNvSpPr/>
            <p:nvPr/>
          </p:nvSpPr>
          <p:spPr>
            <a:xfrm flipH="false" flipV="false" rot="0">
              <a:off x="0" y="0"/>
              <a:ext cx="4648033" cy="2856102"/>
            </a:xfrm>
            <a:custGeom>
              <a:avLst/>
              <a:gdLst/>
              <a:ahLst/>
              <a:cxnLst/>
              <a:rect r="r" b="b" t="t" l="l"/>
              <a:pathLst>
                <a:path h="2856102" w="4648033">
                  <a:moveTo>
                    <a:pt x="0" y="0"/>
                  </a:moveTo>
                  <a:lnTo>
                    <a:pt x="4648033" y="0"/>
                  </a:lnTo>
                  <a:lnTo>
                    <a:pt x="4648033" y="2856102"/>
                  </a:lnTo>
                  <a:lnTo>
                    <a:pt x="0" y="2856102"/>
                  </a:lnTo>
                  <a:close/>
                </a:path>
              </a:pathLst>
            </a:custGeom>
            <a:solidFill>
              <a:srgbClr val="010000"/>
            </a:solidFill>
          </p:spPr>
        </p:sp>
      </p:grpSp>
      <p:grpSp>
        <p:nvGrpSpPr>
          <p:cNvPr name="Group 4" id="4"/>
          <p:cNvGrpSpPr/>
          <p:nvPr/>
        </p:nvGrpSpPr>
        <p:grpSpPr>
          <a:xfrm rot="0">
            <a:off x="8227816" y="1354240"/>
            <a:ext cx="8701273" cy="7578519"/>
            <a:chOff x="0" y="0"/>
            <a:chExt cx="11601697" cy="10104692"/>
          </a:xfrm>
        </p:grpSpPr>
        <p:pic>
          <p:nvPicPr>
            <p:cNvPr name="Picture 5" id="5"/>
            <p:cNvPicPr>
              <a:picLocks noChangeAspect="true"/>
            </p:cNvPicPr>
            <p:nvPr/>
          </p:nvPicPr>
          <p:blipFill>
            <a:blip r:embed="rId2"/>
            <a:srcRect l="0" t="11635" r="0" b="11635"/>
            <a:stretch>
              <a:fillRect/>
            </a:stretch>
          </p:blipFill>
          <p:spPr>
            <a:xfrm flipH="false" flipV="false">
              <a:off x="0" y="0"/>
              <a:ext cx="11601697" cy="10104692"/>
            </a:xfrm>
            <a:prstGeom prst="rect">
              <a:avLst/>
            </a:prstGeom>
          </p:spPr>
        </p:pic>
      </p:grpSp>
      <p:sp>
        <p:nvSpPr>
          <p:cNvPr name="Freeform 6" id="6"/>
          <p:cNvSpPr/>
          <p:nvPr/>
        </p:nvSpPr>
        <p:spPr>
          <a:xfrm flipH="false" flipV="false" rot="0">
            <a:off x="6649768" y="1995281"/>
            <a:ext cx="863609" cy="1542159"/>
          </a:xfrm>
          <a:custGeom>
            <a:avLst/>
            <a:gdLst/>
            <a:ahLst/>
            <a:cxnLst/>
            <a:rect r="r" b="b" t="t" l="l"/>
            <a:pathLst>
              <a:path h="1542159" w="863609">
                <a:moveTo>
                  <a:pt x="0" y="0"/>
                </a:moveTo>
                <a:lnTo>
                  <a:pt x="863609" y="0"/>
                </a:lnTo>
                <a:lnTo>
                  <a:pt x="863609" y="1542159"/>
                </a:lnTo>
                <a:lnTo>
                  <a:pt x="0" y="15421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997010" y="8072652"/>
            <a:ext cx="1418351" cy="1351302"/>
          </a:xfrm>
          <a:custGeom>
            <a:avLst/>
            <a:gdLst/>
            <a:ahLst/>
            <a:cxnLst/>
            <a:rect r="r" b="b" t="t" l="l"/>
            <a:pathLst>
              <a:path h="1351302" w="1418351">
                <a:moveTo>
                  <a:pt x="0" y="0"/>
                </a:moveTo>
                <a:lnTo>
                  <a:pt x="1418352" y="0"/>
                </a:lnTo>
                <a:lnTo>
                  <a:pt x="1418352" y="1351302"/>
                </a:lnTo>
                <a:lnTo>
                  <a:pt x="0" y="1351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336706" y="624427"/>
            <a:ext cx="574548" cy="404273"/>
          </a:xfrm>
          <a:custGeom>
            <a:avLst/>
            <a:gdLst/>
            <a:ahLst/>
            <a:cxnLst/>
            <a:rect r="r" b="b" t="t" l="l"/>
            <a:pathLst>
              <a:path h="404273" w="574548">
                <a:moveTo>
                  <a:pt x="0" y="0"/>
                </a:moveTo>
                <a:lnTo>
                  <a:pt x="574548" y="0"/>
                </a:lnTo>
                <a:lnTo>
                  <a:pt x="574548" y="404273"/>
                </a:lnTo>
                <a:lnTo>
                  <a:pt x="0" y="4042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688067" y="2310245"/>
            <a:ext cx="4431170" cy="606530"/>
          </a:xfrm>
          <a:prstGeom prst="rect">
            <a:avLst/>
          </a:prstGeom>
        </p:spPr>
        <p:txBody>
          <a:bodyPr anchor="t" rtlCol="false" tIns="0" lIns="0" bIns="0" rIns="0">
            <a:spAutoFit/>
          </a:bodyPr>
          <a:lstStyle/>
          <a:p>
            <a:pPr algn="l">
              <a:lnSpc>
                <a:spcPts val="4829"/>
              </a:lnSpc>
              <a:spcBef>
                <a:spcPct val="0"/>
              </a:spcBef>
            </a:pPr>
            <a:r>
              <a:rPr lang="en-US" sz="3449">
                <a:solidFill>
                  <a:srgbClr val="000000"/>
                </a:solidFill>
                <a:latin typeface="Josefin Sans 2"/>
                <a:ea typeface="Josefin Sans 2"/>
                <a:cs typeface="Josefin Sans 2"/>
                <a:sym typeface="Josefin Sans 2"/>
              </a:rPr>
              <a:t>WE WANT TO SAY</a:t>
            </a:r>
          </a:p>
        </p:txBody>
      </p:sp>
      <p:sp>
        <p:nvSpPr>
          <p:cNvPr name="TextBox 10" id="10"/>
          <p:cNvSpPr txBox="true"/>
          <p:nvPr/>
        </p:nvSpPr>
        <p:spPr>
          <a:xfrm rot="0">
            <a:off x="1688067" y="5696144"/>
            <a:ext cx="4883171" cy="873442"/>
          </a:xfrm>
          <a:prstGeom prst="rect">
            <a:avLst/>
          </a:prstGeom>
        </p:spPr>
        <p:txBody>
          <a:bodyPr anchor="t" rtlCol="false" tIns="0" lIns="0" bIns="0" rIns="0">
            <a:spAutoFit/>
          </a:bodyPr>
          <a:lstStyle/>
          <a:p>
            <a:pPr algn="l">
              <a:lnSpc>
                <a:spcPts val="7154"/>
              </a:lnSpc>
              <a:spcBef>
                <a:spcPct val="0"/>
              </a:spcBef>
            </a:pPr>
            <a:r>
              <a:rPr lang="en-US" sz="5110" spc="240">
                <a:solidFill>
                  <a:srgbClr val="000000"/>
                </a:solidFill>
                <a:latin typeface="Josefin Sans 2"/>
                <a:ea typeface="Josefin Sans 2"/>
                <a:cs typeface="Josefin Sans 2"/>
                <a:sym typeface="Josefin Sans 2"/>
              </a:rPr>
              <a:t>FOR COMING</a:t>
            </a:r>
          </a:p>
        </p:txBody>
      </p:sp>
      <p:sp>
        <p:nvSpPr>
          <p:cNvPr name="TextBox 11" id="11"/>
          <p:cNvSpPr txBox="true"/>
          <p:nvPr/>
        </p:nvSpPr>
        <p:spPr>
          <a:xfrm rot="0">
            <a:off x="1688067" y="3226623"/>
            <a:ext cx="5611432" cy="2574296"/>
          </a:xfrm>
          <a:prstGeom prst="rect">
            <a:avLst/>
          </a:prstGeom>
        </p:spPr>
        <p:txBody>
          <a:bodyPr anchor="t" rtlCol="false" tIns="0" lIns="0" bIns="0" rIns="0">
            <a:spAutoFit/>
          </a:bodyPr>
          <a:lstStyle/>
          <a:p>
            <a:pPr algn="l">
              <a:lnSpc>
                <a:spcPts val="9933"/>
              </a:lnSpc>
            </a:pPr>
            <a:r>
              <a:rPr lang="en-US" sz="9198">
                <a:solidFill>
                  <a:srgbClr val="EA4802"/>
                </a:solidFill>
                <a:latin typeface="Sifonn"/>
                <a:ea typeface="Sifonn"/>
                <a:cs typeface="Sifonn"/>
                <a:sym typeface="Sifonn"/>
              </a:rPr>
              <a:t>THANK YOU!</a:t>
            </a:r>
          </a:p>
        </p:txBody>
      </p:sp>
      <p:sp>
        <p:nvSpPr>
          <p:cNvPr name="Freeform 12" id="12"/>
          <p:cNvSpPr/>
          <p:nvPr/>
        </p:nvSpPr>
        <p:spPr>
          <a:xfrm flipH="false" flipV="false" rot="0">
            <a:off x="7695807" y="1002613"/>
            <a:ext cx="1064018" cy="1393357"/>
          </a:xfrm>
          <a:custGeom>
            <a:avLst/>
            <a:gdLst/>
            <a:ahLst/>
            <a:cxnLst/>
            <a:rect r="r" b="b" t="t" l="l"/>
            <a:pathLst>
              <a:path h="1393357" w="1064018">
                <a:moveTo>
                  <a:pt x="0" y="0"/>
                </a:moveTo>
                <a:lnTo>
                  <a:pt x="1064018" y="0"/>
                </a:lnTo>
                <a:lnTo>
                  <a:pt x="1064018" y="1393357"/>
                </a:lnTo>
                <a:lnTo>
                  <a:pt x="0" y="13933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74069" y="1135856"/>
            <a:ext cx="14123194" cy="8472488"/>
            <a:chOff x="0" y="0"/>
            <a:chExt cx="12553951" cy="7531100"/>
          </a:xfrm>
        </p:grpSpPr>
        <p:sp>
          <p:nvSpPr>
            <p:cNvPr name="Freeform 3" id="3"/>
            <p:cNvSpPr/>
            <p:nvPr/>
          </p:nvSpPr>
          <p:spPr>
            <a:xfrm flipH="false" flipV="false" rot="0">
              <a:off x="6350" y="6350"/>
              <a:ext cx="12541250" cy="7518400"/>
            </a:xfrm>
            <a:custGeom>
              <a:avLst/>
              <a:gdLst/>
              <a:ahLst/>
              <a:cxnLst/>
              <a:rect r="r" b="b" t="t" l="l"/>
              <a:pathLst>
                <a:path h="7518400" w="12541250">
                  <a:moveTo>
                    <a:pt x="0" y="0"/>
                  </a:moveTo>
                  <a:lnTo>
                    <a:pt x="12541250" y="0"/>
                  </a:lnTo>
                  <a:lnTo>
                    <a:pt x="12541250" y="7518400"/>
                  </a:lnTo>
                  <a:lnTo>
                    <a:pt x="0" y="7518400"/>
                  </a:lnTo>
                  <a:close/>
                </a:path>
              </a:pathLst>
            </a:custGeom>
            <a:solidFill>
              <a:srgbClr val="FFFFFF"/>
            </a:solidFill>
          </p:spPr>
        </p:sp>
        <p:sp>
          <p:nvSpPr>
            <p:cNvPr name="Freeform 4" id="4"/>
            <p:cNvSpPr/>
            <p:nvPr/>
          </p:nvSpPr>
          <p:spPr>
            <a:xfrm flipH="false" flipV="false" rot="0">
              <a:off x="0" y="0"/>
              <a:ext cx="12553950" cy="7531100"/>
            </a:xfrm>
            <a:custGeom>
              <a:avLst/>
              <a:gdLst/>
              <a:ahLst/>
              <a:cxnLst/>
              <a:rect r="r" b="b" t="t" l="l"/>
              <a:pathLst>
                <a:path h="7531100" w="12553950">
                  <a:moveTo>
                    <a:pt x="6350" y="0"/>
                  </a:moveTo>
                  <a:lnTo>
                    <a:pt x="12547600" y="0"/>
                  </a:lnTo>
                  <a:cubicBezTo>
                    <a:pt x="12551156" y="0"/>
                    <a:pt x="12553950" y="2794"/>
                    <a:pt x="12553950" y="6350"/>
                  </a:cubicBezTo>
                  <a:lnTo>
                    <a:pt x="12553950" y="7524750"/>
                  </a:lnTo>
                  <a:cubicBezTo>
                    <a:pt x="12553950" y="7528306"/>
                    <a:pt x="12551156" y="7531100"/>
                    <a:pt x="12547600" y="7531100"/>
                  </a:cubicBezTo>
                  <a:lnTo>
                    <a:pt x="6350" y="7531100"/>
                  </a:lnTo>
                  <a:cubicBezTo>
                    <a:pt x="2794" y="7531100"/>
                    <a:pt x="0" y="7528306"/>
                    <a:pt x="0" y="7524750"/>
                  </a:cubicBezTo>
                  <a:lnTo>
                    <a:pt x="0" y="6350"/>
                  </a:lnTo>
                  <a:cubicBezTo>
                    <a:pt x="0" y="2794"/>
                    <a:pt x="2794" y="0"/>
                    <a:pt x="6350" y="0"/>
                  </a:cubicBezTo>
                  <a:moveTo>
                    <a:pt x="6350" y="12700"/>
                  </a:moveTo>
                  <a:lnTo>
                    <a:pt x="6350" y="6350"/>
                  </a:lnTo>
                  <a:lnTo>
                    <a:pt x="12700" y="6350"/>
                  </a:lnTo>
                  <a:lnTo>
                    <a:pt x="12700" y="7524750"/>
                  </a:lnTo>
                  <a:lnTo>
                    <a:pt x="6350" y="7524750"/>
                  </a:lnTo>
                  <a:lnTo>
                    <a:pt x="6350" y="7518400"/>
                  </a:lnTo>
                  <a:lnTo>
                    <a:pt x="12547600" y="7518400"/>
                  </a:lnTo>
                  <a:lnTo>
                    <a:pt x="12547600" y="7524750"/>
                  </a:lnTo>
                  <a:lnTo>
                    <a:pt x="12541250" y="7524750"/>
                  </a:lnTo>
                  <a:lnTo>
                    <a:pt x="12541250" y="6350"/>
                  </a:lnTo>
                  <a:lnTo>
                    <a:pt x="12547600" y="6350"/>
                  </a:lnTo>
                  <a:lnTo>
                    <a:pt x="12547600" y="12700"/>
                  </a:lnTo>
                  <a:lnTo>
                    <a:pt x="6350" y="12700"/>
                  </a:lnTo>
                  <a:close/>
                </a:path>
              </a:pathLst>
            </a:custGeom>
            <a:solidFill>
              <a:srgbClr val="FFFFFF"/>
            </a:solidFill>
          </p:spPr>
        </p:sp>
      </p:grpSp>
      <p:sp>
        <p:nvSpPr>
          <p:cNvPr name="TextBox 5" id="5"/>
          <p:cNvSpPr txBox="true"/>
          <p:nvPr/>
        </p:nvSpPr>
        <p:spPr>
          <a:xfrm rot="0">
            <a:off x="2218372" y="352426"/>
            <a:ext cx="3583305" cy="714375"/>
          </a:xfrm>
          <a:prstGeom prst="rect">
            <a:avLst/>
          </a:prstGeom>
        </p:spPr>
        <p:txBody>
          <a:bodyPr anchor="t" rtlCol="false" tIns="0" lIns="0" bIns="0" rIns="0">
            <a:spAutoFit/>
          </a:bodyPr>
          <a:lstStyle/>
          <a:p>
            <a:pPr algn="l">
              <a:lnSpc>
                <a:spcPts val="2879"/>
              </a:lnSpc>
            </a:pPr>
            <a:r>
              <a:rPr lang="en-US" sz="2400" b="true">
                <a:solidFill>
                  <a:srgbClr val="EA4802"/>
                </a:solidFill>
                <a:latin typeface="League Spartan"/>
                <a:ea typeface="League Spartan"/>
                <a:cs typeface="League Spartan"/>
                <a:sym typeface="League Spartan"/>
              </a:rPr>
              <a:t>our </a:t>
            </a:r>
            <a:r>
              <a:rPr lang="en-US" sz="2400" b="true">
                <a:solidFill>
                  <a:srgbClr val="EA4802"/>
                </a:solidFill>
                <a:latin typeface="League Spartan"/>
                <a:ea typeface="League Spartan"/>
                <a:cs typeface="League Spartan"/>
                <a:sym typeface="League Spartan"/>
              </a:rPr>
              <a:t>Business Model Canvas</a:t>
            </a:r>
          </a:p>
        </p:txBody>
      </p:sp>
      <p:sp>
        <p:nvSpPr>
          <p:cNvPr name="TextBox 6" id="6"/>
          <p:cNvSpPr txBox="true"/>
          <p:nvPr/>
        </p:nvSpPr>
        <p:spPr>
          <a:xfrm rot="0">
            <a:off x="2218372" y="1261587"/>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Key Partners</a:t>
            </a:r>
          </a:p>
        </p:txBody>
      </p:sp>
      <p:sp>
        <p:nvSpPr>
          <p:cNvPr name="TextBox 7" id="7"/>
          <p:cNvSpPr txBox="true"/>
          <p:nvPr/>
        </p:nvSpPr>
        <p:spPr>
          <a:xfrm rot="0">
            <a:off x="2218372" y="6936105"/>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Cost Structure</a:t>
            </a:r>
          </a:p>
        </p:txBody>
      </p:sp>
      <p:sp>
        <p:nvSpPr>
          <p:cNvPr name="TextBox 8" id="8"/>
          <p:cNvSpPr txBox="true"/>
          <p:nvPr/>
        </p:nvSpPr>
        <p:spPr>
          <a:xfrm rot="0">
            <a:off x="5037772" y="1261587"/>
            <a:ext cx="2352200"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Key Activities</a:t>
            </a:r>
          </a:p>
        </p:txBody>
      </p:sp>
      <p:sp>
        <p:nvSpPr>
          <p:cNvPr name="TextBox 9" id="9"/>
          <p:cNvSpPr txBox="true"/>
          <p:nvPr/>
        </p:nvSpPr>
        <p:spPr>
          <a:xfrm rot="0">
            <a:off x="5037772" y="4052412"/>
            <a:ext cx="2352200"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Key Resources</a:t>
            </a:r>
          </a:p>
        </p:txBody>
      </p:sp>
      <p:sp>
        <p:nvSpPr>
          <p:cNvPr name="TextBox 10" id="10"/>
          <p:cNvSpPr txBox="true"/>
          <p:nvPr/>
        </p:nvSpPr>
        <p:spPr>
          <a:xfrm rot="0">
            <a:off x="7890510" y="1261587"/>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Value Propositions</a:t>
            </a:r>
          </a:p>
        </p:txBody>
      </p:sp>
      <p:sp>
        <p:nvSpPr>
          <p:cNvPr name="TextBox 11" id="11"/>
          <p:cNvSpPr txBox="true"/>
          <p:nvPr/>
        </p:nvSpPr>
        <p:spPr>
          <a:xfrm rot="0">
            <a:off x="10731342" y="1252062"/>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Customer Relationships</a:t>
            </a:r>
          </a:p>
        </p:txBody>
      </p:sp>
      <p:sp>
        <p:nvSpPr>
          <p:cNvPr name="TextBox 12" id="12"/>
          <p:cNvSpPr txBox="true"/>
          <p:nvPr/>
        </p:nvSpPr>
        <p:spPr>
          <a:xfrm rot="0">
            <a:off x="10731342" y="4042887"/>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Channels</a:t>
            </a:r>
          </a:p>
        </p:txBody>
      </p:sp>
      <p:sp>
        <p:nvSpPr>
          <p:cNvPr name="TextBox 13" id="13"/>
          <p:cNvSpPr txBox="true"/>
          <p:nvPr/>
        </p:nvSpPr>
        <p:spPr>
          <a:xfrm rot="0">
            <a:off x="13579317" y="1261587"/>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Customer Segments</a:t>
            </a:r>
          </a:p>
        </p:txBody>
      </p:sp>
      <p:sp>
        <p:nvSpPr>
          <p:cNvPr name="TextBox 14" id="14"/>
          <p:cNvSpPr txBox="true"/>
          <p:nvPr/>
        </p:nvSpPr>
        <p:spPr>
          <a:xfrm rot="0">
            <a:off x="11000422" y="6936105"/>
            <a:ext cx="2349817"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Revenue Streams</a:t>
            </a:r>
          </a:p>
        </p:txBody>
      </p:sp>
      <p:grpSp>
        <p:nvGrpSpPr>
          <p:cNvPr name="Group 15" id="15"/>
          <p:cNvGrpSpPr/>
          <p:nvPr/>
        </p:nvGrpSpPr>
        <p:grpSpPr>
          <a:xfrm rot="0">
            <a:off x="2074069" y="1135856"/>
            <a:ext cx="2833688" cy="5729288"/>
            <a:chOff x="0" y="0"/>
            <a:chExt cx="2518833" cy="5092700"/>
          </a:xfrm>
        </p:grpSpPr>
        <p:sp>
          <p:nvSpPr>
            <p:cNvPr name="Freeform 16" id="16"/>
            <p:cNvSpPr/>
            <p:nvPr/>
          </p:nvSpPr>
          <p:spPr>
            <a:xfrm flipH="false" flipV="false" rot="0">
              <a:off x="0" y="0"/>
              <a:ext cx="2518791" cy="5092700"/>
            </a:xfrm>
            <a:custGeom>
              <a:avLst/>
              <a:gdLst/>
              <a:ahLst/>
              <a:cxnLst/>
              <a:rect r="r" b="b" t="t" l="l"/>
              <a:pathLst>
                <a:path h="5092700" w="2518791">
                  <a:moveTo>
                    <a:pt x="6350" y="0"/>
                  </a:moveTo>
                  <a:lnTo>
                    <a:pt x="2512441" y="0"/>
                  </a:lnTo>
                  <a:cubicBezTo>
                    <a:pt x="2515997" y="0"/>
                    <a:pt x="2518791" y="2794"/>
                    <a:pt x="2518791" y="6350"/>
                  </a:cubicBezTo>
                  <a:lnTo>
                    <a:pt x="2518791" y="5086350"/>
                  </a:lnTo>
                  <a:cubicBezTo>
                    <a:pt x="2518791" y="5089906"/>
                    <a:pt x="2515997" y="5092700"/>
                    <a:pt x="2512441" y="5092700"/>
                  </a:cubicBezTo>
                  <a:lnTo>
                    <a:pt x="6350" y="5092700"/>
                  </a:lnTo>
                  <a:cubicBezTo>
                    <a:pt x="2794" y="5092700"/>
                    <a:pt x="0" y="5089906"/>
                    <a:pt x="0" y="5086350"/>
                  </a:cubicBezTo>
                  <a:lnTo>
                    <a:pt x="0" y="6350"/>
                  </a:lnTo>
                  <a:cubicBezTo>
                    <a:pt x="0" y="2794"/>
                    <a:pt x="2794" y="0"/>
                    <a:pt x="6350" y="0"/>
                  </a:cubicBezTo>
                  <a:moveTo>
                    <a:pt x="6350" y="12700"/>
                  </a:moveTo>
                  <a:lnTo>
                    <a:pt x="6350" y="6350"/>
                  </a:lnTo>
                  <a:lnTo>
                    <a:pt x="12700" y="6350"/>
                  </a:lnTo>
                  <a:lnTo>
                    <a:pt x="12700" y="5086350"/>
                  </a:lnTo>
                  <a:lnTo>
                    <a:pt x="6350" y="5086350"/>
                  </a:lnTo>
                  <a:lnTo>
                    <a:pt x="6350" y="5080000"/>
                  </a:lnTo>
                  <a:lnTo>
                    <a:pt x="2512441" y="5080000"/>
                  </a:lnTo>
                  <a:lnTo>
                    <a:pt x="2512441" y="5086350"/>
                  </a:lnTo>
                  <a:lnTo>
                    <a:pt x="2506091" y="5086350"/>
                  </a:lnTo>
                  <a:lnTo>
                    <a:pt x="2506091" y="6350"/>
                  </a:lnTo>
                  <a:lnTo>
                    <a:pt x="2512441" y="6350"/>
                  </a:lnTo>
                  <a:lnTo>
                    <a:pt x="2512441" y="12700"/>
                  </a:lnTo>
                  <a:lnTo>
                    <a:pt x="6350" y="12700"/>
                  </a:lnTo>
                  <a:close/>
                </a:path>
              </a:pathLst>
            </a:custGeom>
            <a:solidFill>
              <a:srgbClr val="000000"/>
            </a:solidFill>
          </p:spPr>
        </p:sp>
      </p:grpSp>
      <p:grpSp>
        <p:nvGrpSpPr>
          <p:cNvPr name="Group 17" id="17"/>
          <p:cNvGrpSpPr/>
          <p:nvPr/>
        </p:nvGrpSpPr>
        <p:grpSpPr>
          <a:xfrm rot="0">
            <a:off x="4893469" y="1133476"/>
            <a:ext cx="2836070" cy="2838450"/>
            <a:chOff x="0" y="0"/>
            <a:chExt cx="2520951" cy="2523067"/>
          </a:xfrm>
        </p:grpSpPr>
        <p:sp>
          <p:nvSpPr>
            <p:cNvPr name="Freeform 18" id="18"/>
            <p:cNvSpPr/>
            <p:nvPr/>
          </p:nvSpPr>
          <p:spPr>
            <a:xfrm flipH="false" flipV="false" rot="0">
              <a:off x="0" y="0"/>
              <a:ext cx="2520950" cy="2523109"/>
            </a:xfrm>
            <a:custGeom>
              <a:avLst/>
              <a:gdLst/>
              <a:ahLst/>
              <a:cxnLst/>
              <a:rect r="r" b="b" t="t" l="l"/>
              <a:pathLst>
                <a:path h="2523109" w="2520950">
                  <a:moveTo>
                    <a:pt x="6350" y="0"/>
                  </a:moveTo>
                  <a:lnTo>
                    <a:pt x="2514600" y="0"/>
                  </a:lnTo>
                  <a:cubicBezTo>
                    <a:pt x="2518156" y="0"/>
                    <a:pt x="2520950" y="2794"/>
                    <a:pt x="2520950" y="6350"/>
                  </a:cubicBezTo>
                  <a:lnTo>
                    <a:pt x="2520950" y="2516759"/>
                  </a:lnTo>
                  <a:cubicBezTo>
                    <a:pt x="2520950" y="2520315"/>
                    <a:pt x="2518156" y="2523109"/>
                    <a:pt x="2514600" y="2523109"/>
                  </a:cubicBezTo>
                  <a:lnTo>
                    <a:pt x="6350" y="2523109"/>
                  </a:lnTo>
                  <a:cubicBezTo>
                    <a:pt x="2794" y="2523109"/>
                    <a:pt x="0" y="2520315"/>
                    <a:pt x="0" y="2516759"/>
                  </a:cubicBezTo>
                  <a:lnTo>
                    <a:pt x="0" y="6350"/>
                  </a:lnTo>
                  <a:cubicBezTo>
                    <a:pt x="0" y="2794"/>
                    <a:pt x="2794" y="0"/>
                    <a:pt x="6350" y="0"/>
                  </a:cubicBezTo>
                  <a:moveTo>
                    <a:pt x="6350" y="12700"/>
                  </a:moveTo>
                  <a:lnTo>
                    <a:pt x="6350" y="6350"/>
                  </a:lnTo>
                  <a:lnTo>
                    <a:pt x="12700" y="6350"/>
                  </a:lnTo>
                  <a:lnTo>
                    <a:pt x="12700" y="2516759"/>
                  </a:lnTo>
                  <a:lnTo>
                    <a:pt x="6350" y="2516759"/>
                  </a:lnTo>
                  <a:lnTo>
                    <a:pt x="6350" y="2510409"/>
                  </a:lnTo>
                  <a:lnTo>
                    <a:pt x="2514600" y="2510409"/>
                  </a:lnTo>
                  <a:lnTo>
                    <a:pt x="2514600" y="2516759"/>
                  </a:lnTo>
                  <a:lnTo>
                    <a:pt x="2508250" y="2516759"/>
                  </a:lnTo>
                  <a:lnTo>
                    <a:pt x="2508250" y="6350"/>
                  </a:lnTo>
                  <a:lnTo>
                    <a:pt x="2514600" y="6350"/>
                  </a:lnTo>
                  <a:lnTo>
                    <a:pt x="2514600" y="12700"/>
                  </a:lnTo>
                  <a:lnTo>
                    <a:pt x="6350" y="12700"/>
                  </a:lnTo>
                  <a:close/>
                </a:path>
              </a:pathLst>
            </a:custGeom>
            <a:solidFill>
              <a:srgbClr val="444444"/>
            </a:solidFill>
          </p:spPr>
        </p:sp>
      </p:grpSp>
      <p:grpSp>
        <p:nvGrpSpPr>
          <p:cNvPr name="Group 19" id="19"/>
          <p:cNvGrpSpPr/>
          <p:nvPr/>
        </p:nvGrpSpPr>
        <p:grpSpPr>
          <a:xfrm rot="0">
            <a:off x="4893469" y="3957638"/>
            <a:ext cx="2836070" cy="2907505"/>
            <a:chOff x="0" y="0"/>
            <a:chExt cx="2520951" cy="2584449"/>
          </a:xfrm>
        </p:grpSpPr>
        <p:sp>
          <p:nvSpPr>
            <p:cNvPr name="Freeform 20" id="20"/>
            <p:cNvSpPr/>
            <p:nvPr/>
          </p:nvSpPr>
          <p:spPr>
            <a:xfrm flipH="false" flipV="false" rot="0">
              <a:off x="0" y="0"/>
              <a:ext cx="2520950" cy="2584450"/>
            </a:xfrm>
            <a:custGeom>
              <a:avLst/>
              <a:gdLst/>
              <a:ahLst/>
              <a:cxnLst/>
              <a:rect r="r" b="b" t="t" l="l"/>
              <a:pathLst>
                <a:path h="2584450" w="2520950">
                  <a:moveTo>
                    <a:pt x="6350" y="0"/>
                  </a:moveTo>
                  <a:lnTo>
                    <a:pt x="2514600" y="0"/>
                  </a:lnTo>
                  <a:cubicBezTo>
                    <a:pt x="2518156" y="0"/>
                    <a:pt x="2520950" y="2794"/>
                    <a:pt x="2520950" y="6350"/>
                  </a:cubicBezTo>
                  <a:lnTo>
                    <a:pt x="2520950" y="2578100"/>
                  </a:lnTo>
                  <a:cubicBezTo>
                    <a:pt x="2520950" y="2581656"/>
                    <a:pt x="2518156" y="2584450"/>
                    <a:pt x="2514600" y="2584450"/>
                  </a:cubicBezTo>
                  <a:lnTo>
                    <a:pt x="6350" y="2584450"/>
                  </a:lnTo>
                  <a:cubicBezTo>
                    <a:pt x="2794" y="2584450"/>
                    <a:pt x="0" y="2581656"/>
                    <a:pt x="0" y="2578100"/>
                  </a:cubicBezTo>
                  <a:lnTo>
                    <a:pt x="0" y="6350"/>
                  </a:lnTo>
                  <a:cubicBezTo>
                    <a:pt x="0" y="2794"/>
                    <a:pt x="2794" y="0"/>
                    <a:pt x="6350" y="0"/>
                  </a:cubicBezTo>
                  <a:moveTo>
                    <a:pt x="6350" y="12700"/>
                  </a:moveTo>
                  <a:lnTo>
                    <a:pt x="6350" y="6350"/>
                  </a:lnTo>
                  <a:lnTo>
                    <a:pt x="12700" y="6350"/>
                  </a:lnTo>
                  <a:lnTo>
                    <a:pt x="12700" y="2578100"/>
                  </a:lnTo>
                  <a:lnTo>
                    <a:pt x="6350" y="2578100"/>
                  </a:lnTo>
                  <a:lnTo>
                    <a:pt x="6350" y="2571750"/>
                  </a:lnTo>
                  <a:lnTo>
                    <a:pt x="2514600" y="2571750"/>
                  </a:lnTo>
                  <a:lnTo>
                    <a:pt x="2514600" y="2578100"/>
                  </a:lnTo>
                  <a:lnTo>
                    <a:pt x="2508250" y="2578100"/>
                  </a:lnTo>
                  <a:lnTo>
                    <a:pt x="2508250" y="6350"/>
                  </a:lnTo>
                  <a:lnTo>
                    <a:pt x="2514600" y="6350"/>
                  </a:lnTo>
                  <a:lnTo>
                    <a:pt x="2514600" y="12700"/>
                  </a:lnTo>
                  <a:lnTo>
                    <a:pt x="6350" y="12700"/>
                  </a:lnTo>
                  <a:close/>
                </a:path>
              </a:pathLst>
            </a:custGeom>
            <a:solidFill>
              <a:srgbClr val="444444"/>
            </a:solidFill>
          </p:spPr>
        </p:sp>
      </p:grpSp>
      <p:grpSp>
        <p:nvGrpSpPr>
          <p:cNvPr name="Group 21" id="21"/>
          <p:cNvGrpSpPr/>
          <p:nvPr/>
        </p:nvGrpSpPr>
        <p:grpSpPr>
          <a:xfrm rot="0">
            <a:off x="7715251" y="1135856"/>
            <a:ext cx="2833688" cy="5729288"/>
            <a:chOff x="0" y="0"/>
            <a:chExt cx="2518833" cy="5092700"/>
          </a:xfrm>
        </p:grpSpPr>
        <p:sp>
          <p:nvSpPr>
            <p:cNvPr name="Freeform 22" id="22"/>
            <p:cNvSpPr/>
            <p:nvPr/>
          </p:nvSpPr>
          <p:spPr>
            <a:xfrm flipH="false" flipV="false" rot="0">
              <a:off x="0" y="0"/>
              <a:ext cx="2518791" cy="5092700"/>
            </a:xfrm>
            <a:custGeom>
              <a:avLst/>
              <a:gdLst/>
              <a:ahLst/>
              <a:cxnLst/>
              <a:rect r="r" b="b" t="t" l="l"/>
              <a:pathLst>
                <a:path h="5092700" w="2518791">
                  <a:moveTo>
                    <a:pt x="6350" y="0"/>
                  </a:moveTo>
                  <a:lnTo>
                    <a:pt x="2512441" y="0"/>
                  </a:lnTo>
                  <a:cubicBezTo>
                    <a:pt x="2515997" y="0"/>
                    <a:pt x="2518791" y="2794"/>
                    <a:pt x="2518791" y="6350"/>
                  </a:cubicBezTo>
                  <a:lnTo>
                    <a:pt x="2518791" y="5086350"/>
                  </a:lnTo>
                  <a:cubicBezTo>
                    <a:pt x="2518791" y="5089906"/>
                    <a:pt x="2515997" y="5092700"/>
                    <a:pt x="2512441" y="5092700"/>
                  </a:cubicBezTo>
                  <a:lnTo>
                    <a:pt x="6350" y="5092700"/>
                  </a:lnTo>
                  <a:cubicBezTo>
                    <a:pt x="2794" y="5092700"/>
                    <a:pt x="0" y="5089906"/>
                    <a:pt x="0" y="5086350"/>
                  </a:cubicBezTo>
                  <a:lnTo>
                    <a:pt x="0" y="6350"/>
                  </a:lnTo>
                  <a:cubicBezTo>
                    <a:pt x="0" y="2794"/>
                    <a:pt x="2794" y="0"/>
                    <a:pt x="6350" y="0"/>
                  </a:cubicBezTo>
                  <a:moveTo>
                    <a:pt x="6350" y="12700"/>
                  </a:moveTo>
                  <a:lnTo>
                    <a:pt x="6350" y="6350"/>
                  </a:lnTo>
                  <a:lnTo>
                    <a:pt x="12700" y="6350"/>
                  </a:lnTo>
                  <a:lnTo>
                    <a:pt x="12700" y="5086350"/>
                  </a:lnTo>
                  <a:lnTo>
                    <a:pt x="6350" y="5086350"/>
                  </a:lnTo>
                  <a:lnTo>
                    <a:pt x="6350" y="5080000"/>
                  </a:lnTo>
                  <a:lnTo>
                    <a:pt x="2512441" y="5080000"/>
                  </a:lnTo>
                  <a:lnTo>
                    <a:pt x="2512441" y="5086350"/>
                  </a:lnTo>
                  <a:lnTo>
                    <a:pt x="2506091" y="5086350"/>
                  </a:lnTo>
                  <a:lnTo>
                    <a:pt x="2506091" y="6350"/>
                  </a:lnTo>
                  <a:lnTo>
                    <a:pt x="2512441" y="6350"/>
                  </a:lnTo>
                  <a:lnTo>
                    <a:pt x="2512441" y="12700"/>
                  </a:lnTo>
                  <a:lnTo>
                    <a:pt x="6350" y="12700"/>
                  </a:lnTo>
                  <a:close/>
                </a:path>
              </a:pathLst>
            </a:custGeom>
            <a:solidFill>
              <a:srgbClr val="444444"/>
            </a:solidFill>
          </p:spPr>
        </p:sp>
      </p:grpSp>
      <p:grpSp>
        <p:nvGrpSpPr>
          <p:cNvPr name="Group 23" id="23"/>
          <p:cNvGrpSpPr/>
          <p:nvPr/>
        </p:nvGrpSpPr>
        <p:grpSpPr>
          <a:xfrm rot="0">
            <a:off x="10534651" y="1135856"/>
            <a:ext cx="2833688" cy="2838450"/>
            <a:chOff x="0" y="0"/>
            <a:chExt cx="2518833" cy="2523067"/>
          </a:xfrm>
        </p:grpSpPr>
        <p:sp>
          <p:nvSpPr>
            <p:cNvPr name="Freeform 24" id="24"/>
            <p:cNvSpPr/>
            <p:nvPr/>
          </p:nvSpPr>
          <p:spPr>
            <a:xfrm flipH="false" flipV="false" rot="0">
              <a:off x="0" y="0"/>
              <a:ext cx="2518791" cy="2523109"/>
            </a:xfrm>
            <a:custGeom>
              <a:avLst/>
              <a:gdLst/>
              <a:ahLst/>
              <a:cxnLst/>
              <a:rect r="r" b="b" t="t" l="l"/>
              <a:pathLst>
                <a:path h="2523109" w="2518791">
                  <a:moveTo>
                    <a:pt x="6350" y="0"/>
                  </a:moveTo>
                  <a:lnTo>
                    <a:pt x="2512441" y="0"/>
                  </a:lnTo>
                  <a:cubicBezTo>
                    <a:pt x="2515997" y="0"/>
                    <a:pt x="2518791" y="2794"/>
                    <a:pt x="2518791" y="6350"/>
                  </a:cubicBezTo>
                  <a:lnTo>
                    <a:pt x="2518791" y="2516759"/>
                  </a:lnTo>
                  <a:cubicBezTo>
                    <a:pt x="2518791" y="2520315"/>
                    <a:pt x="2515997" y="2523109"/>
                    <a:pt x="2512441" y="2523109"/>
                  </a:cubicBezTo>
                  <a:lnTo>
                    <a:pt x="6350" y="2523109"/>
                  </a:lnTo>
                  <a:cubicBezTo>
                    <a:pt x="2794" y="2523109"/>
                    <a:pt x="0" y="2520315"/>
                    <a:pt x="0" y="2516759"/>
                  </a:cubicBezTo>
                  <a:lnTo>
                    <a:pt x="0" y="6350"/>
                  </a:lnTo>
                  <a:cubicBezTo>
                    <a:pt x="0" y="2794"/>
                    <a:pt x="2794" y="0"/>
                    <a:pt x="6350" y="0"/>
                  </a:cubicBezTo>
                  <a:moveTo>
                    <a:pt x="6350" y="12700"/>
                  </a:moveTo>
                  <a:lnTo>
                    <a:pt x="6350" y="6350"/>
                  </a:lnTo>
                  <a:lnTo>
                    <a:pt x="12700" y="6350"/>
                  </a:lnTo>
                  <a:lnTo>
                    <a:pt x="12700" y="2516759"/>
                  </a:lnTo>
                  <a:lnTo>
                    <a:pt x="6350" y="2516759"/>
                  </a:lnTo>
                  <a:lnTo>
                    <a:pt x="6350" y="2510409"/>
                  </a:lnTo>
                  <a:lnTo>
                    <a:pt x="2512441" y="2510409"/>
                  </a:lnTo>
                  <a:lnTo>
                    <a:pt x="2512441" y="2516759"/>
                  </a:lnTo>
                  <a:lnTo>
                    <a:pt x="2506091" y="2516759"/>
                  </a:lnTo>
                  <a:lnTo>
                    <a:pt x="2506091" y="6350"/>
                  </a:lnTo>
                  <a:lnTo>
                    <a:pt x="2512441" y="6350"/>
                  </a:lnTo>
                  <a:lnTo>
                    <a:pt x="2512441" y="12700"/>
                  </a:lnTo>
                  <a:lnTo>
                    <a:pt x="6350" y="12700"/>
                  </a:lnTo>
                  <a:close/>
                </a:path>
              </a:pathLst>
            </a:custGeom>
            <a:solidFill>
              <a:srgbClr val="444444"/>
            </a:solidFill>
          </p:spPr>
        </p:sp>
      </p:grpSp>
      <p:grpSp>
        <p:nvGrpSpPr>
          <p:cNvPr name="Group 25" id="25"/>
          <p:cNvGrpSpPr/>
          <p:nvPr/>
        </p:nvGrpSpPr>
        <p:grpSpPr>
          <a:xfrm rot="0">
            <a:off x="10534651" y="3957638"/>
            <a:ext cx="2833688" cy="2907505"/>
            <a:chOff x="0" y="0"/>
            <a:chExt cx="2518833" cy="2584449"/>
          </a:xfrm>
        </p:grpSpPr>
        <p:sp>
          <p:nvSpPr>
            <p:cNvPr name="Freeform 26" id="26"/>
            <p:cNvSpPr/>
            <p:nvPr/>
          </p:nvSpPr>
          <p:spPr>
            <a:xfrm flipH="false" flipV="false" rot="0">
              <a:off x="0" y="0"/>
              <a:ext cx="2518791" cy="2584450"/>
            </a:xfrm>
            <a:custGeom>
              <a:avLst/>
              <a:gdLst/>
              <a:ahLst/>
              <a:cxnLst/>
              <a:rect r="r" b="b" t="t" l="l"/>
              <a:pathLst>
                <a:path h="2584450" w="2518791">
                  <a:moveTo>
                    <a:pt x="6350" y="0"/>
                  </a:moveTo>
                  <a:lnTo>
                    <a:pt x="2512441" y="0"/>
                  </a:lnTo>
                  <a:cubicBezTo>
                    <a:pt x="2515997" y="0"/>
                    <a:pt x="2518791" y="2794"/>
                    <a:pt x="2518791" y="6350"/>
                  </a:cubicBezTo>
                  <a:lnTo>
                    <a:pt x="2518791" y="2578100"/>
                  </a:lnTo>
                  <a:cubicBezTo>
                    <a:pt x="2518791" y="2581656"/>
                    <a:pt x="2515997" y="2584450"/>
                    <a:pt x="2512441" y="2584450"/>
                  </a:cubicBezTo>
                  <a:lnTo>
                    <a:pt x="6350" y="2584450"/>
                  </a:lnTo>
                  <a:cubicBezTo>
                    <a:pt x="2794" y="2584450"/>
                    <a:pt x="0" y="2581656"/>
                    <a:pt x="0" y="2578100"/>
                  </a:cubicBezTo>
                  <a:lnTo>
                    <a:pt x="0" y="6350"/>
                  </a:lnTo>
                  <a:cubicBezTo>
                    <a:pt x="0" y="2794"/>
                    <a:pt x="2794" y="0"/>
                    <a:pt x="6350" y="0"/>
                  </a:cubicBezTo>
                  <a:moveTo>
                    <a:pt x="6350" y="12700"/>
                  </a:moveTo>
                  <a:lnTo>
                    <a:pt x="6350" y="6350"/>
                  </a:lnTo>
                  <a:lnTo>
                    <a:pt x="12700" y="6350"/>
                  </a:lnTo>
                  <a:lnTo>
                    <a:pt x="12700" y="2578100"/>
                  </a:lnTo>
                  <a:lnTo>
                    <a:pt x="6350" y="2578100"/>
                  </a:lnTo>
                  <a:lnTo>
                    <a:pt x="6350" y="2571750"/>
                  </a:lnTo>
                  <a:lnTo>
                    <a:pt x="2512441" y="2571750"/>
                  </a:lnTo>
                  <a:lnTo>
                    <a:pt x="2512441" y="2578100"/>
                  </a:lnTo>
                  <a:lnTo>
                    <a:pt x="2506091" y="2578100"/>
                  </a:lnTo>
                  <a:lnTo>
                    <a:pt x="2506091" y="6350"/>
                  </a:lnTo>
                  <a:lnTo>
                    <a:pt x="2512441" y="6350"/>
                  </a:lnTo>
                  <a:lnTo>
                    <a:pt x="2512441" y="12700"/>
                  </a:lnTo>
                  <a:lnTo>
                    <a:pt x="6350" y="12700"/>
                  </a:lnTo>
                  <a:close/>
                </a:path>
              </a:pathLst>
            </a:custGeom>
            <a:solidFill>
              <a:srgbClr val="444444"/>
            </a:solidFill>
          </p:spPr>
        </p:sp>
      </p:grpSp>
      <p:grpSp>
        <p:nvGrpSpPr>
          <p:cNvPr name="Group 27" id="27"/>
          <p:cNvGrpSpPr/>
          <p:nvPr/>
        </p:nvGrpSpPr>
        <p:grpSpPr>
          <a:xfrm rot="0">
            <a:off x="13363576" y="1135856"/>
            <a:ext cx="2836068" cy="5729288"/>
            <a:chOff x="0" y="0"/>
            <a:chExt cx="2520949" cy="5092700"/>
          </a:xfrm>
        </p:grpSpPr>
        <p:sp>
          <p:nvSpPr>
            <p:cNvPr name="Freeform 28" id="28"/>
            <p:cNvSpPr/>
            <p:nvPr/>
          </p:nvSpPr>
          <p:spPr>
            <a:xfrm flipH="false" flipV="false" rot="0">
              <a:off x="0" y="0"/>
              <a:ext cx="2520950" cy="5092700"/>
            </a:xfrm>
            <a:custGeom>
              <a:avLst/>
              <a:gdLst/>
              <a:ahLst/>
              <a:cxnLst/>
              <a:rect r="r" b="b" t="t" l="l"/>
              <a:pathLst>
                <a:path h="5092700" w="2520950">
                  <a:moveTo>
                    <a:pt x="6350" y="0"/>
                  </a:moveTo>
                  <a:lnTo>
                    <a:pt x="2514600" y="0"/>
                  </a:lnTo>
                  <a:cubicBezTo>
                    <a:pt x="2518156" y="0"/>
                    <a:pt x="2520950" y="2794"/>
                    <a:pt x="2520950" y="6350"/>
                  </a:cubicBezTo>
                  <a:lnTo>
                    <a:pt x="2520950" y="5086350"/>
                  </a:lnTo>
                  <a:cubicBezTo>
                    <a:pt x="2520950" y="5089906"/>
                    <a:pt x="2518156" y="5092700"/>
                    <a:pt x="2514600" y="5092700"/>
                  </a:cubicBezTo>
                  <a:lnTo>
                    <a:pt x="6350" y="5092700"/>
                  </a:lnTo>
                  <a:cubicBezTo>
                    <a:pt x="2794" y="5092700"/>
                    <a:pt x="0" y="5089906"/>
                    <a:pt x="0" y="5086350"/>
                  </a:cubicBezTo>
                  <a:lnTo>
                    <a:pt x="0" y="6350"/>
                  </a:lnTo>
                  <a:cubicBezTo>
                    <a:pt x="0" y="2794"/>
                    <a:pt x="2794" y="0"/>
                    <a:pt x="6350" y="0"/>
                  </a:cubicBezTo>
                  <a:moveTo>
                    <a:pt x="6350" y="12700"/>
                  </a:moveTo>
                  <a:lnTo>
                    <a:pt x="6350" y="6350"/>
                  </a:lnTo>
                  <a:lnTo>
                    <a:pt x="12700" y="6350"/>
                  </a:lnTo>
                  <a:lnTo>
                    <a:pt x="12700" y="5086350"/>
                  </a:lnTo>
                  <a:lnTo>
                    <a:pt x="6350" y="5086350"/>
                  </a:lnTo>
                  <a:lnTo>
                    <a:pt x="6350" y="5080000"/>
                  </a:lnTo>
                  <a:lnTo>
                    <a:pt x="2514600" y="5080000"/>
                  </a:lnTo>
                  <a:lnTo>
                    <a:pt x="2514600" y="5086350"/>
                  </a:lnTo>
                  <a:lnTo>
                    <a:pt x="2508250" y="5086350"/>
                  </a:lnTo>
                  <a:lnTo>
                    <a:pt x="2508250" y="6350"/>
                  </a:lnTo>
                  <a:lnTo>
                    <a:pt x="2514600" y="6350"/>
                  </a:lnTo>
                  <a:lnTo>
                    <a:pt x="2514600" y="12700"/>
                  </a:lnTo>
                  <a:lnTo>
                    <a:pt x="6350" y="12700"/>
                  </a:lnTo>
                  <a:close/>
                </a:path>
              </a:pathLst>
            </a:custGeom>
            <a:solidFill>
              <a:srgbClr val="444444"/>
            </a:solidFill>
          </p:spPr>
        </p:sp>
      </p:grpSp>
      <p:grpSp>
        <p:nvGrpSpPr>
          <p:cNvPr name="Group 29" id="29"/>
          <p:cNvGrpSpPr/>
          <p:nvPr/>
        </p:nvGrpSpPr>
        <p:grpSpPr>
          <a:xfrm rot="0">
            <a:off x="2074067" y="6862763"/>
            <a:ext cx="8474871" cy="2745581"/>
            <a:chOff x="0" y="0"/>
            <a:chExt cx="7533219" cy="2440516"/>
          </a:xfrm>
        </p:grpSpPr>
        <p:sp>
          <p:nvSpPr>
            <p:cNvPr name="Freeform 30" id="30"/>
            <p:cNvSpPr/>
            <p:nvPr/>
          </p:nvSpPr>
          <p:spPr>
            <a:xfrm flipH="false" flipV="false" rot="0">
              <a:off x="0" y="0"/>
              <a:ext cx="7533259" cy="2440559"/>
            </a:xfrm>
            <a:custGeom>
              <a:avLst/>
              <a:gdLst/>
              <a:ahLst/>
              <a:cxnLst/>
              <a:rect r="r" b="b" t="t" l="l"/>
              <a:pathLst>
                <a:path h="2440559" w="7533259">
                  <a:moveTo>
                    <a:pt x="6350" y="0"/>
                  </a:moveTo>
                  <a:lnTo>
                    <a:pt x="7526909" y="0"/>
                  </a:lnTo>
                  <a:cubicBezTo>
                    <a:pt x="7530465" y="0"/>
                    <a:pt x="7533259" y="2794"/>
                    <a:pt x="7533259" y="6350"/>
                  </a:cubicBezTo>
                  <a:lnTo>
                    <a:pt x="7533259" y="2434209"/>
                  </a:lnTo>
                  <a:cubicBezTo>
                    <a:pt x="7533259" y="2437765"/>
                    <a:pt x="7530465" y="2440559"/>
                    <a:pt x="7526909" y="2440559"/>
                  </a:cubicBezTo>
                  <a:lnTo>
                    <a:pt x="6350" y="2440559"/>
                  </a:lnTo>
                  <a:cubicBezTo>
                    <a:pt x="2794" y="2440559"/>
                    <a:pt x="0" y="2437765"/>
                    <a:pt x="0" y="2434209"/>
                  </a:cubicBezTo>
                  <a:lnTo>
                    <a:pt x="0" y="6350"/>
                  </a:lnTo>
                  <a:cubicBezTo>
                    <a:pt x="0" y="2794"/>
                    <a:pt x="2794" y="0"/>
                    <a:pt x="6350" y="0"/>
                  </a:cubicBezTo>
                  <a:moveTo>
                    <a:pt x="6350" y="12700"/>
                  </a:moveTo>
                  <a:lnTo>
                    <a:pt x="6350" y="6350"/>
                  </a:lnTo>
                  <a:lnTo>
                    <a:pt x="12700" y="6350"/>
                  </a:lnTo>
                  <a:lnTo>
                    <a:pt x="12700" y="2434209"/>
                  </a:lnTo>
                  <a:lnTo>
                    <a:pt x="6350" y="2434209"/>
                  </a:lnTo>
                  <a:lnTo>
                    <a:pt x="6350" y="2427859"/>
                  </a:lnTo>
                  <a:lnTo>
                    <a:pt x="7526909" y="2427859"/>
                  </a:lnTo>
                  <a:lnTo>
                    <a:pt x="7526909" y="2434209"/>
                  </a:lnTo>
                  <a:lnTo>
                    <a:pt x="7520559" y="2434209"/>
                  </a:lnTo>
                  <a:lnTo>
                    <a:pt x="7520559" y="6350"/>
                  </a:lnTo>
                  <a:lnTo>
                    <a:pt x="7526909" y="6350"/>
                  </a:lnTo>
                  <a:lnTo>
                    <a:pt x="7526909" y="12700"/>
                  </a:lnTo>
                  <a:lnTo>
                    <a:pt x="6350" y="12700"/>
                  </a:lnTo>
                  <a:close/>
                </a:path>
              </a:pathLst>
            </a:custGeom>
            <a:solidFill>
              <a:srgbClr val="444444"/>
            </a:solidFill>
          </p:spPr>
        </p:sp>
      </p:grpSp>
      <p:grpSp>
        <p:nvGrpSpPr>
          <p:cNvPr name="Group 31" id="31"/>
          <p:cNvGrpSpPr/>
          <p:nvPr/>
        </p:nvGrpSpPr>
        <p:grpSpPr>
          <a:xfrm rot="0">
            <a:off x="5829301" y="6862763"/>
            <a:ext cx="10367962" cy="2745581"/>
            <a:chOff x="0" y="0"/>
            <a:chExt cx="9215967" cy="2440516"/>
          </a:xfrm>
        </p:grpSpPr>
        <p:sp>
          <p:nvSpPr>
            <p:cNvPr name="Freeform 32" id="32"/>
            <p:cNvSpPr/>
            <p:nvPr/>
          </p:nvSpPr>
          <p:spPr>
            <a:xfrm flipH="false" flipV="false" rot="0">
              <a:off x="0" y="0"/>
              <a:ext cx="9216009" cy="2440559"/>
            </a:xfrm>
            <a:custGeom>
              <a:avLst/>
              <a:gdLst/>
              <a:ahLst/>
              <a:cxnLst/>
              <a:rect r="r" b="b" t="t" l="l"/>
              <a:pathLst>
                <a:path h="2440559" w="9216009">
                  <a:moveTo>
                    <a:pt x="6350" y="0"/>
                  </a:moveTo>
                  <a:lnTo>
                    <a:pt x="9209659" y="0"/>
                  </a:lnTo>
                  <a:cubicBezTo>
                    <a:pt x="9213215" y="0"/>
                    <a:pt x="9216009" y="2794"/>
                    <a:pt x="9216009" y="6350"/>
                  </a:cubicBezTo>
                  <a:lnTo>
                    <a:pt x="9216009" y="2434209"/>
                  </a:lnTo>
                  <a:cubicBezTo>
                    <a:pt x="9216009" y="2437765"/>
                    <a:pt x="9213215" y="2440559"/>
                    <a:pt x="9209659" y="2440559"/>
                  </a:cubicBezTo>
                  <a:lnTo>
                    <a:pt x="6350" y="2440559"/>
                  </a:lnTo>
                  <a:cubicBezTo>
                    <a:pt x="2794" y="2440559"/>
                    <a:pt x="0" y="2437765"/>
                    <a:pt x="0" y="2434209"/>
                  </a:cubicBezTo>
                  <a:lnTo>
                    <a:pt x="0" y="6350"/>
                  </a:lnTo>
                  <a:cubicBezTo>
                    <a:pt x="0" y="2794"/>
                    <a:pt x="2794" y="0"/>
                    <a:pt x="6350" y="0"/>
                  </a:cubicBezTo>
                  <a:moveTo>
                    <a:pt x="6350" y="12700"/>
                  </a:moveTo>
                  <a:lnTo>
                    <a:pt x="6350" y="6350"/>
                  </a:lnTo>
                  <a:lnTo>
                    <a:pt x="12700" y="6350"/>
                  </a:lnTo>
                  <a:lnTo>
                    <a:pt x="12700" y="2434209"/>
                  </a:lnTo>
                  <a:lnTo>
                    <a:pt x="6350" y="2434209"/>
                  </a:lnTo>
                  <a:lnTo>
                    <a:pt x="6350" y="2427859"/>
                  </a:lnTo>
                  <a:lnTo>
                    <a:pt x="9209659" y="2427859"/>
                  </a:lnTo>
                  <a:lnTo>
                    <a:pt x="9209659" y="2434209"/>
                  </a:lnTo>
                  <a:lnTo>
                    <a:pt x="9203309" y="2434209"/>
                  </a:lnTo>
                  <a:lnTo>
                    <a:pt x="9203309" y="6350"/>
                  </a:lnTo>
                  <a:lnTo>
                    <a:pt x="9209659" y="6350"/>
                  </a:lnTo>
                  <a:lnTo>
                    <a:pt x="9209659" y="12700"/>
                  </a:lnTo>
                  <a:lnTo>
                    <a:pt x="6350" y="12700"/>
                  </a:lnTo>
                  <a:close/>
                </a:path>
              </a:pathLst>
            </a:custGeom>
            <a:solidFill>
              <a:srgbClr val="000000"/>
            </a:solidFill>
          </p:spPr>
        </p:sp>
      </p:grpSp>
      <p:sp>
        <p:nvSpPr>
          <p:cNvPr name="Freeform 33" id="33"/>
          <p:cNvSpPr/>
          <p:nvPr/>
        </p:nvSpPr>
        <p:spPr>
          <a:xfrm flipH="false" flipV="false" rot="0">
            <a:off x="15544800" y="1059657"/>
            <a:ext cx="540544" cy="540543"/>
          </a:xfrm>
          <a:custGeom>
            <a:avLst/>
            <a:gdLst/>
            <a:ahLst/>
            <a:cxnLst/>
            <a:rect r="r" b="b" t="t" l="l"/>
            <a:pathLst>
              <a:path h="540543" w="540544">
                <a:moveTo>
                  <a:pt x="0" y="0"/>
                </a:moveTo>
                <a:lnTo>
                  <a:pt x="540544" y="0"/>
                </a:lnTo>
                <a:lnTo>
                  <a:pt x="540544" y="540543"/>
                </a:lnTo>
                <a:lnTo>
                  <a:pt x="0" y="540543"/>
                </a:lnTo>
                <a:lnTo>
                  <a:pt x="0" y="0"/>
                </a:lnTo>
                <a:close/>
              </a:path>
            </a:pathLst>
          </a:custGeom>
          <a:blipFill>
            <a:blip r:embed="rId2"/>
            <a:stretch>
              <a:fillRect l="0" t="0" r="0" b="-20000"/>
            </a:stretch>
          </a:blipFill>
        </p:spPr>
      </p:sp>
      <p:sp>
        <p:nvSpPr>
          <p:cNvPr name="Freeform 34" id="34"/>
          <p:cNvSpPr/>
          <p:nvPr/>
        </p:nvSpPr>
        <p:spPr>
          <a:xfrm flipH="false" flipV="false" rot="0">
            <a:off x="9632157" y="1066800"/>
            <a:ext cx="540543" cy="540544"/>
          </a:xfrm>
          <a:custGeom>
            <a:avLst/>
            <a:gdLst/>
            <a:ahLst/>
            <a:cxnLst/>
            <a:rect r="r" b="b" t="t" l="l"/>
            <a:pathLst>
              <a:path h="540544" w="540543">
                <a:moveTo>
                  <a:pt x="0" y="0"/>
                </a:moveTo>
                <a:lnTo>
                  <a:pt x="540543" y="0"/>
                </a:lnTo>
                <a:lnTo>
                  <a:pt x="540543" y="540544"/>
                </a:lnTo>
                <a:lnTo>
                  <a:pt x="0" y="540544"/>
                </a:lnTo>
                <a:lnTo>
                  <a:pt x="0" y="0"/>
                </a:lnTo>
                <a:close/>
              </a:path>
            </a:pathLst>
          </a:custGeom>
          <a:blipFill>
            <a:blip r:embed="rId3"/>
            <a:stretch>
              <a:fillRect l="0" t="0" r="0" b="-4917"/>
            </a:stretch>
          </a:blipFill>
        </p:spPr>
      </p:sp>
      <p:sp>
        <p:nvSpPr>
          <p:cNvPr name="Freeform 35" id="35"/>
          <p:cNvSpPr/>
          <p:nvPr/>
        </p:nvSpPr>
        <p:spPr>
          <a:xfrm flipH="false" flipV="false" rot="0">
            <a:off x="12915900" y="1059657"/>
            <a:ext cx="540544" cy="540543"/>
          </a:xfrm>
          <a:custGeom>
            <a:avLst/>
            <a:gdLst/>
            <a:ahLst/>
            <a:cxnLst/>
            <a:rect r="r" b="b" t="t" l="l"/>
            <a:pathLst>
              <a:path h="540543" w="540544">
                <a:moveTo>
                  <a:pt x="0" y="0"/>
                </a:moveTo>
                <a:lnTo>
                  <a:pt x="540544" y="0"/>
                </a:lnTo>
                <a:lnTo>
                  <a:pt x="540544" y="540543"/>
                </a:lnTo>
                <a:lnTo>
                  <a:pt x="0" y="540543"/>
                </a:lnTo>
                <a:lnTo>
                  <a:pt x="0" y="0"/>
                </a:lnTo>
                <a:close/>
              </a:path>
            </a:pathLst>
          </a:custGeom>
          <a:blipFill>
            <a:blip r:embed="rId4"/>
            <a:stretch>
              <a:fillRect l="0" t="0" r="0" b="-2985"/>
            </a:stretch>
          </a:blipFill>
        </p:spPr>
      </p:sp>
      <p:sp>
        <p:nvSpPr>
          <p:cNvPr name="Freeform 36" id="36"/>
          <p:cNvSpPr/>
          <p:nvPr/>
        </p:nvSpPr>
        <p:spPr>
          <a:xfrm flipH="false" flipV="false" rot="0">
            <a:off x="12806362" y="6743700"/>
            <a:ext cx="540543" cy="540544"/>
          </a:xfrm>
          <a:custGeom>
            <a:avLst/>
            <a:gdLst/>
            <a:ahLst/>
            <a:cxnLst/>
            <a:rect r="r" b="b" t="t" l="l"/>
            <a:pathLst>
              <a:path h="540544" w="540543">
                <a:moveTo>
                  <a:pt x="0" y="0"/>
                </a:moveTo>
                <a:lnTo>
                  <a:pt x="540544" y="0"/>
                </a:lnTo>
                <a:lnTo>
                  <a:pt x="540544" y="540544"/>
                </a:lnTo>
                <a:lnTo>
                  <a:pt x="0" y="540544"/>
                </a:lnTo>
                <a:lnTo>
                  <a:pt x="0" y="0"/>
                </a:lnTo>
                <a:close/>
              </a:path>
            </a:pathLst>
          </a:custGeom>
          <a:blipFill>
            <a:blip r:embed="rId5"/>
            <a:stretch>
              <a:fillRect l="-12575" t="0" r="0" b="-26304"/>
            </a:stretch>
          </a:blipFill>
        </p:spPr>
      </p:sp>
      <p:sp>
        <p:nvSpPr>
          <p:cNvPr name="Freeform 37" id="37"/>
          <p:cNvSpPr/>
          <p:nvPr/>
        </p:nvSpPr>
        <p:spPr>
          <a:xfrm flipH="false" flipV="false" rot="0">
            <a:off x="6286500" y="1059657"/>
            <a:ext cx="540544" cy="540543"/>
          </a:xfrm>
          <a:custGeom>
            <a:avLst/>
            <a:gdLst/>
            <a:ahLst/>
            <a:cxnLst/>
            <a:rect r="r" b="b" t="t" l="l"/>
            <a:pathLst>
              <a:path h="540543" w="540544">
                <a:moveTo>
                  <a:pt x="0" y="0"/>
                </a:moveTo>
                <a:lnTo>
                  <a:pt x="540544" y="0"/>
                </a:lnTo>
                <a:lnTo>
                  <a:pt x="540544" y="540543"/>
                </a:lnTo>
                <a:lnTo>
                  <a:pt x="0" y="540543"/>
                </a:lnTo>
                <a:lnTo>
                  <a:pt x="0" y="0"/>
                </a:lnTo>
                <a:close/>
              </a:path>
            </a:pathLst>
          </a:custGeom>
          <a:blipFill>
            <a:blip r:embed="rId6"/>
            <a:stretch>
              <a:fillRect l="0" t="0" r="-6358" b="0"/>
            </a:stretch>
          </a:blipFill>
        </p:spPr>
      </p:sp>
      <p:sp>
        <p:nvSpPr>
          <p:cNvPr name="Freeform 38" id="38"/>
          <p:cNvSpPr/>
          <p:nvPr/>
        </p:nvSpPr>
        <p:spPr>
          <a:xfrm flipH="false" flipV="false" rot="0">
            <a:off x="3429000" y="1059657"/>
            <a:ext cx="540544" cy="540543"/>
          </a:xfrm>
          <a:custGeom>
            <a:avLst/>
            <a:gdLst/>
            <a:ahLst/>
            <a:cxnLst/>
            <a:rect r="r" b="b" t="t" l="l"/>
            <a:pathLst>
              <a:path h="540543" w="540544">
                <a:moveTo>
                  <a:pt x="0" y="0"/>
                </a:moveTo>
                <a:lnTo>
                  <a:pt x="540544" y="0"/>
                </a:lnTo>
                <a:lnTo>
                  <a:pt x="540544" y="540543"/>
                </a:lnTo>
                <a:lnTo>
                  <a:pt x="0" y="540543"/>
                </a:lnTo>
                <a:lnTo>
                  <a:pt x="0" y="0"/>
                </a:lnTo>
                <a:close/>
              </a:path>
            </a:pathLst>
          </a:custGeom>
          <a:blipFill>
            <a:blip r:embed="rId7"/>
            <a:stretch>
              <a:fillRect l="0" t="0" r="0" b="-3478"/>
            </a:stretch>
          </a:blipFill>
        </p:spPr>
      </p:sp>
      <p:sp>
        <p:nvSpPr>
          <p:cNvPr name="Freeform 39" id="39"/>
          <p:cNvSpPr/>
          <p:nvPr/>
        </p:nvSpPr>
        <p:spPr>
          <a:xfrm flipH="false" flipV="false" rot="0">
            <a:off x="3688557" y="6743700"/>
            <a:ext cx="540543" cy="540544"/>
          </a:xfrm>
          <a:custGeom>
            <a:avLst/>
            <a:gdLst/>
            <a:ahLst/>
            <a:cxnLst/>
            <a:rect r="r" b="b" t="t" l="l"/>
            <a:pathLst>
              <a:path h="540544" w="540543">
                <a:moveTo>
                  <a:pt x="0" y="0"/>
                </a:moveTo>
                <a:lnTo>
                  <a:pt x="540543" y="0"/>
                </a:lnTo>
                <a:lnTo>
                  <a:pt x="540543" y="540544"/>
                </a:lnTo>
                <a:lnTo>
                  <a:pt x="0" y="540544"/>
                </a:lnTo>
                <a:lnTo>
                  <a:pt x="0" y="0"/>
                </a:lnTo>
                <a:close/>
              </a:path>
            </a:pathLst>
          </a:custGeom>
          <a:blipFill>
            <a:blip r:embed="rId8"/>
            <a:stretch>
              <a:fillRect l="0" t="-8725" r="-11141" b="0"/>
            </a:stretch>
          </a:blipFill>
        </p:spPr>
      </p:sp>
      <p:sp>
        <p:nvSpPr>
          <p:cNvPr name="Freeform 40" id="40"/>
          <p:cNvSpPr/>
          <p:nvPr/>
        </p:nvSpPr>
        <p:spPr>
          <a:xfrm flipH="false" flipV="false" rot="0">
            <a:off x="11803857" y="3886200"/>
            <a:ext cx="540543" cy="540544"/>
          </a:xfrm>
          <a:custGeom>
            <a:avLst/>
            <a:gdLst/>
            <a:ahLst/>
            <a:cxnLst/>
            <a:rect r="r" b="b" t="t" l="l"/>
            <a:pathLst>
              <a:path h="540544" w="540543">
                <a:moveTo>
                  <a:pt x="0" y="0"/>
                </a:moveTo>
                <a:lnTo>
                  <a:pt x="540543" y="0"/>
                </a:lnTo>
                <a:lnTo>
                  <a:pt x="540543" y="540544"/>
                </a:lnTo>
                <a:lnTo>
                  <a:pt x="0" y="540544"/>
                </a:lnTo>
                <a:lnTo>
                  <a:pt x="0" y="0"/>
                </a:lnTo>
                <a:close/>
              </a:path>
            </a:pathLst>
          </a:custGeom>
          <a:blipFill>
            <a:blip r:embed="rId9"/>
            <a:stretch>
              <a:fillRect l="0" t="0" r="0" b="-3333"/>
            </a:stretch>
          </a:blipFill>
        </p:spPr>
      </p:sp>
      <p:sp>
        <p:nvSpPr>
          <p:cNvPr name="Freeform 41" id="41"/>
          <p:cNvSpPr/>
          <p:nvPr/>
        </p:nvSpPr>
        <p:spPr>
          <a:xfrm flipH="false" flipV="false" rot="0">
            <a:off x="6515100" y="3886200"/>
            <a:ext cx="540544" cy="540544"/>
          </a:xfrm>
          <a:custGeom>
            <a:avLst/>
            <a:gdLst/>
            <a:ahLst/>
            <a:cxnLst/>
            <a:rect r="r" b="b" t="t" l="l"/>
            <a:pathLst>
              <a:path h="540544" w="540544">
                <a:moveTo>
                  <a:pt x="0" y="0"/>
                </a:moveTo>
                <a:lnTo>
                  <a:pt x="540544" y="0"/>
                </a:lnTo>
                <a:lnTo>
                  <a:pt x="540544" y="540544"/>
                </a:lnTo>
                <a:lnTo>
                  <a:pt x="0" y="540544"/>
                </a:lnTo>
                <a:lnTo>
                  <a:pt x="0" y="0"/>
                </a:lnTo>
                <a:close/>
              </a:path>
            </a:pathLst>
          </a:custGeom>
          <a:blipFill>
            <a:blip r:embed="rId10"/>
            <a:stretch>
              <a:fillRect l="0" t="0" r="-13519" b="-7213"/>
            </a:stretch>
          </a:blipFill>
        </p:spPr>
      </p:sp>
      <p:sp>
        <p:nvSpPr>
          <p:cNvPr name="TextBox 42" id="42"/>
          <p:cNvSpPr txBox="true"/>
          <p:nvPr/>
        </p:nvSpPr>
        <p:spPr>
          <a:xfrm rot="0">
            <a:off x="6314122" y="6940207"/>
            <a:ext cx="2349818" cy="204788"/>
          </a:xfrm>
          <a:prstGeom prst="rect">
            <a:avLst/>
          </a:prstGeom>
        </p:spPr>
        <p:txBody>
          <a:bodyPr anchor="t" rtlCol="false" tIns="0" lIns="0" bIns="0" rIns="0">
            <a:spAutoFit/>
          </a:bodyPr>
          <a:lstStyle/>
          <a:p>
            <a:pPr algn="l">
              <a:lnSpc>
                <a:spcPts val="1799"/>
              </a:lnSpc>
            </a:pPr>
            <a:r>
              <a:rPr lang="en-US" sz="1499" b="true">
                <a:solidFill>
                  <a:srgbClr val="444444"/>
                </a:solidFill>
                <a:latin typeface="League Spartan"/>
                <a:ea typeface="League Spartan"/>
                <a:cs typeface="League Spartan"/>
                <a:sym typeface="League Spartan"/>
              </a:rPr>
              <a:t>Competitors</a:t>
            </a:r>
          </a:p>
        </p:txBody>
      </p:sp>
      <p:sp>
        <p:nvSpPr>
          <p:cNvPr name="Freeform 43" id="43"/>
          <p:cNvSpPr/>
          <p:nvPr/>
        </p:nvSpPr>
        <p:spPr>
          <a:xfrm flipH="false" flipV="false" rot="0">
            <a:off x="7660481" y="6774655"/>
            <a:ext cx="540543" cy="540544"/>
          </a:xfrm>
          <a:custGeom>
            <a:avLst/>
            <a:gdLst/>
            <a:ahLst/>
            <a:cxnLst/>
            <a:rect r="r" b="b" t="t" l="l"/>
            <a:pathLst>
              <a:path h="540544" w="540543">
                <a:moveTo>
                  <a:pt x="0" y="0"/>
                </a:moveTo>
                <a:lnTo>
                  <a:pt x="540543" y="0"/>
                </a:lnTo>
                <a:lnTo>
                  <a:pt x="540543" y="540545"/>
                </a:lnTo>
                <a:lnTo>
                  <a:pt x="0" y="540545"/>
                </a:lnTo>
                <a:lnTo>
                  <a:pt x="0" y="0"/>
                </a:lnTo>
                <a:close/>
              </a:path>
            </a:pathLst>
          </a:custGeom>
          <a:blipFill>
            <a:blip r:embed="rId8"/>
            <a:stretch>
              <a:fillRect l="0" t="-8725" r="-11141" b="0"/>
            </a:stretch>
          </a:blipFill>
        </p:spPr>
      </p:sp>
      <p:grpSp>
        <p:nvGrpSpPr>
          <p:cNvPr name="Group 44" id="44"/>
          <p:cNvGrpSpPr/>
          <p:nvPr/>
        </p:nvGrpSpPr>
        <p:grpSpPr>
          <a:xfrm rot="0">
            <a:off x="2178844" y="1600200"/>
            <a:ext cx="2631280" cy="5143500"/>
            <a:chOff x="0" y="0"/>
            <a:chExt cx="2338916" cy="4572000"/>
          </a:xfrm>
        </p:grpSpPr>
        <p:sp>
          <p:nvSpPr>
            <p:cNvPr name="Freeform 45" id="45"/>
            <p:cNvSpPr/>
            <p:nvPr/>
          </p:nvSpPr>
          <p:spPr>
            <a:xfrm flipH="false" flipV="false" rot="0">
              <a:off x="0" y="0"/>
              <a:ext cx="2338959" cy="4572000"/>
            </a:xfrm>
            <a:custGeom>
              <a:avLst/>
              <a:gdLst/>
              <a:ahLst/>
              <a:cxnLst/>
              <a:rect r="r" b="b" t="t" l="l"/>
              <a:pathLst>
                <a:path h="4572000" w="2338959">
                  <a:moveTo>
                    <a:pt x="0" y="0"/>
                  </a:moveTo>
                  <a:lnTo>
                    <a:pt x="2338959" y="0"/>
                  </a:lnTo>
                  <a:lnTo>
                    <a:pt x="2338959" y="4572000"/>
                  </a:lnTo>
                  <a:lnTo>
                    <a:pt x="0" y="4572000"/>
                  </a:lnTo>
                  <a:close/>
                </a:path>
              </a:pathLst>
            </a:custGeom>
            <a:solidFill>
              <a:srgbClr val="000000"/>
            </a:solidFill>
          </p:spPr>
        </p:sp>
        <p:sp>
          <p:nvSpPr>
            <p:cNvPr name="TextBox 46" id="46"/>
            <p:cNvSpPr txBox="true"/>
            <p:nvPr/>
          </p:nvSpPr>
          <p:spPr>
            <a:xfrm>
              <a:off x="0" y="-9525"/>
              <a:ext cx="2338916" cy="4581525"/>
            </a:xfrm>
            <a:prstGeom prst="rect">
              <a:avLst/>
            </a:prstGeom>
          </p:spPr>
          <p:txBody>
            <a:bodyPr anchor="t" rtlCol="false" tIns="76200" lIns="76200" bIns="76200" rIns="76200"/>
            <a:lstStyle/>
            <a:p>
              <a:pPr algn="l" marL="253365" indent="-126682" lvl="1">
                <a:lnSpc>
                  <a:spcPts val="2520"/>
                </a:lnSpc>
                <a:buFont typeface="Arial"/>
                <a:buChar char="•"/>
              </a:pPr>
              <a:r>
                <a:rPr lang="en-US" sz="2100">
                  <a:solidFill>
                    <a:srgbClr val="919191"/>
                  </a:solidFill>
                  <a:latin typeface="League Spartan"/>
                  <a:ea typeface="League Spartan"/>
                  <a:cs typeface="League Spartan"/>
                  <a:sym typeface="League Spartan"/>
                </a:rPr>
                <a:t>Collaboration with local sports clubs and schools or educational programs.</a:t>
              </a:r>
            </a:p>
            <a:p>
              <a:pPr algn="l" marL="253365" indent="-126682" lvl="1">
                <a:lnSpc>
                  <a:spcPts val="2520"/>
                </a:lnSpc>
                <a:buFont typeface="Arial"/>
                <a:buChar char="•"/>
              </a:pPr>
              <a:r>
                <a:rPr lang="en-US" sz="2100">
                  <a:solidFill>
                    <a:srgbClr val="919191"/>
                  </a:solidFill>
                  <a:latin typeface="League Spartan"/>
                  <a:ea typeface="League Spartan"/>
                  <a:cs typeface="League Spartan"/>
                  <a:sym typeface="League Spartan"/>
                </a:rPr>
                <a:t>Event sponsorships with local sports equipment stores and youth-oriented businesses (e.g., clothing stores).</a:t>
              </a:r>
            </a:p>
          </p:txBody>
        </p:sp>
      </p:grpSp>
      <p:grpSp>
        <p:nvGrpSpPr>
          <p:cNvPr name="Group 47" id="47"/>
          <p:cNvGrpSpPr/>
          <p:nvPr/>
        </p:nvGrpSpPr>
        <p:grpSpPr>
          <a:xfrm rot="0">
            <a:off x="4965859" y="1574564"/>
            <a:ext cx="2720816" cy="2295525"/>
            <a:chOff x="0" y="0"/>
            <a:chExt cx="2418503" cy="2040467"/>
          </a:xfrm>
        </p:grpSpPr>
        <p:sp>
          <p:nvSpPr>
            <p:cNvPr name="Freeform 48" id="48"/>
            <p:cNvSpPr/>
            <p:nvPr/>
          </p:nvSpPr>
          <p:spPr>
            <a:xfrm flipH="false" flipV="false" rot="0">
              <a:off x="0" y="0"/>
              <a:ext cx="2418546" cy="2040509"/>
            </a:xfrm>
            <a:custGeom>
              <a:avLst/>
              <a:gdLst/>
              <a:ahLst/>
              <a:cxnLst/>
              <a:rect r="r" b="b" t="t" l="l"/>
              <a:pathLst>
                <a:path h="2040509" w="2418546">
                  <a:moveTo>
                    <a:pt x="0" y="0"/>
                  </a:moveTo>
                  <a:lnTo>
                    <a:pt x="2418546" y="0"/>
                  </a:lnTo>
                  <a:lnTo>
                    <a:pt x="2418546" y="2040509"/>
                  </a:lnTo>
                  <a:lnTo>
                    <a:pt x="0" y="2040509"/>
                  </a:lnTo>
                  <a:close/>
                </a:path>
              </a:pathLst>
            </a:custGeom>
            <a:solidFill>
              <a:srgbClr val="000000"/>
            </a:solidFill>
          </p:spPr>
        </p:sp>
        <p:sp>
          <p:nvSpPr>
            <p:cNvPr name="TextBox 49" id="49"/>
            <p:cNvSpPr txBox="true"/>
            <p:nvPr/>
          </p:nvSpPr>
          <p:spPr>
            <a:xfrm>
              <a:off x="0" y="9525"/>
              <a:ext cx="2418503" cy="2030942"/>
            </a:xfrm>
            <a:prstGeom prst="rect">
              <a:avLst/>
            </a:prstGeom>
          </p:spPr>
          <p:txBody>
            <a:bodyPr anchor="t" rtlCol="false" tIns="76200" lIns="76200" bIns="76200" rIns="76200"/>
            <a:lstStyle/>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Training</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 organizing events</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Marketing through different media channel</a:t>
              </a:r>
            </a:p>
          </p:txBody>
        </p:sp>
      </p:grpSp>
      <p:grpSp>
        <p:nvGrpSpPr>
          <p:cNvPr name="Group 50" id="50"/>
          <p:cNvGrpSpPr/>
          <p:nvPr/>
        </p:nvGrpSpPr>
        <p:grpSpPr>
          <a:xfrm rot="0">
            <a:off x="7815262" y="1600200"/>
            <a:ext cx="2631282" cy="5143500"/>
            <a:chOff x="0" y="0"/>
            <a:chExt cx="2338917" cy="4572000"/>
          </a:xfrm>
        </p:grpSpPr>
        <p:sp>
          <p:nvSpPr>
            <p:cNvPr name="Freeform 51" id="51"/>
            <p:cNvSpPr/>
            <p:nvPr/>
          </p:nvSpPr>
          <p:spPr>
            <a:xfrm flipH="false" flipV="false" rot="0">
              <a:off x="0" y="0"/>
              <a:ext cx="2338959" cy="4572000"/>
            </a:xfrm>
            <a:custGeom>
              <a:avLst/>
              <a:gdLst/>
              <a:ahLst/>
              <a:cxnLst/>
              <a:rect r="r" b="b" t="t" l="l"/>
              <a:pathLst>
                <a:path h="4572000" w="2338959">
                  <a:moveTo>
                    <a:pt x="0" y="0"/>
                  </a:moveTo>
                  <a:lnTo>
                    <a:pt x="2338959" y="0"/>
                  </a:lnTo>
                  <a:lnTo>
                    <a:pt x="2338959" y="4572000"/>
                  </a:lnTo>
                  <a:lnTo>
                    <a:pt x="0" y="4572000"/>
                  </a:lnTo>
                  <a:close/>
                </a:path>
              </a:pathLst>
            </a:custGeom>
            <a:solidFill>
              <a:srgbClr val="000000"/>
            </a:solidFill>
          </p:spPr>
        </p:sp>
        <p:sp>
          <p:nvSpPr>
            <p:cNvPr name="TextBox 52" id="52"/>
            <p:cNvSpPr txBox="true"/>
            <p:nvPr/>
          </p:nvSpPr>
          <p:spPr>
            <a:xfrm>
              <a:off x="0" y="0"/>
              <a:ext cx="2338917" cy="4572000"/>
            </a:xfrm>
            <a:prstGeom prst="rect">
              <a:avLst/>
            </a:prstGeom>
          </p:spPr>
          <p:txBody>
            <a:bodyPr anchor="t" rtlCol="false" tIns="76200" lIns="76200" bIns="76200" rIns="76200"/>
            <a:lstStyle/>
            <a:p>
              <a:pPr algn="l" marL="235267" indent="-117634" lvl="1">
                <a:lnSpc>
                  <a:spcPts val="2340"/>
                </a:lnSpc>
                <a:buFont typeface="Arial"/>
                <a:buChar char="•"/>
              </a:pPr>
              <a:r>
                <a:rPr lang="en-US" sz="1950">
                  <a:solidFill>
                    <a:srgbClr val="919191"/>
                  </a:solidFill>
                  <a:latin typeface="League Spartan"/>
                  <a:ea typeface="League Spartan"/>
                  <a:cs typeface="League Spartan"/>
                  <a:sym typeface="League Spartan"/>
                </a:rPr>
                <a:t>Professional training by African skateboarding champions</a:t>
              </a:r>
            </a:p>
            <a:p>
              <a:pPr algn="l" marL="235267" indent="-117634" lvl="1">
                <a:lnSpc>
                  <a:spcPts val="2340"/>
                </a:lnSpc>
                <a:buFont typeface="Arial"/>
                <a:buChar char="•"/>
              </a:pPr>
              <a:r>
                <a:rPr lang="en-US" sz="1950">
                  <a:solidFill>
                    <a:srgbClr val="919191"/>
                  </a:solidFill>
                  <a:latin typeface="League Spartan"/>
                  <a:ea typeface="League Spartan"/>
                  <a:cs typeface="League Spartan"/>
                  <a:sym typeface="League Spartan"/>
                </a:rPr>
                <a:t>A family-oriented and community-building experience</a:t>
              </a:r>
            </a:p>
          </p:txBody>
        </p:sp>
      </p:grpSp>
      <p:grpSp>
        <p:nvGrpSpPr>
          <p:cNvPr name="Group 53" id="53"/>
          <p:cNvGrpSpPr/>
          <p:nvPr/>
        </p:nvGrpSpPr>
        <p:grpSpPr>
          <a:xfrm rot="0">
            <a:off x="10579418" y="1630610"/>
            <a:ext cx="2631280" cy="2295525"/>
            <a:chOff x="0" y="0"/>
            <a:chExt cx="2338916" cy="2040467"/>
          </a:xfrm>
        </p:grpSpPr>
        <p:sp>
          <p:nvSpPr>
            <p:cNvPr name="Freeform 54" id="54"/>
            <p:cNvSpPr/>
            <p:nvPr/>
          </p:nvSpPr>
          <p:spPr>
            <a:xfrm flipH="false" flipV="false" rot="0">
              <a:off x="0" y="0"/>
              <a:ext cx="2338959" cy="2040509"/>
            </a:xfrm>
            <a:custGeom>
              <a:avLst/>
              <a:gdLst/>
              <a:ahLst/>
              <a:cxnLst/>
              <a:rect r="r" b="b" t="t" l="l"/>
              <a:pathLst>
                <a:path h="2040509" w="2338959">
                  <a:moveTo>
                    <a:pt x="0" y="0"/>
                  </a:moveTo>
                  <a:lnTo>
                    <a:pt x="2338959" y="0"/>
                  </a:lnTo>
                  <a:lnTo>
                    <a:pt x="2338959" y="2040509"/>
                  </a:lnTo>
                  <a:lnTo>
                    <a:pt x="0" y="2040509"/>
                  </a:lnTo>
                  <a:close/>
                </a:path>
              </a:pathLst>
            </a:custGeom>
            <a:solidFill>
              <a:srgbClr val="000000"/>
            </a:solidFill>
          </p:spPr>
        </p:sp>
        <p:sp>
          <p:nvSpPr>
            <p:cNvPr name="TextBox 55" id="55"/>
            <p:cNvSpPr txBox="true"/>
            <p:nvPr/>
          </p:nvSpPr>
          <p:spPr>
            <a:xfrm>
              <a:off x="0" y="0"/>
              <a:ext cx="2338916" cy="2040467"/>
            </a:xfrm>
            <a:prstGeom prst="rect">
              <a:avLst/>
            </a:prstGeom>
          </p:spPr>
          <p:txBody>
            <a:bodyPr anchor="t" rtlCol="false" tIns="76200" lIns="76200" bIns="76200" rIns="76200"/>
            <a:lstStyle/>
            <a:p>
              <a:pPr algn="l" marL="199072" indent="-99536" lvl="1">
                <a:lnSpc>
                  <a:spcPts val="1980"/>
                </a:lnSpc>
                <a:buFont typeface="Arial"/>
                <a:buChar char="•"/>
              </a:pPr>
              <a:r>
                <a:rPr lang="en-US" sz="1650">
                  <a:solidFill>
                    <a:srgbClr val="919191"/>
                  </a:solidFill>
                  <a:latin typeface="League Spartan"/>
                  <a:ea typeface="League Spartan"/>
                  <a:cs typeface="League Spartan"/>
                  <a:sym typeface="League Spartan"/>
                </a:rPr>
                <a:t>Personalized training programs</a:t>
              </a:r>
            </a:p>
            <a:p>
              <a:pPr algn="l" marL="199072" indent="-99536" lvl="1">
                <a:lnSpc>
                  <a:spcPts val="1980"/>
                </a:lnSpc>
                <a:buFont typeface="Arial"/>
                <a:buChar char="•"/>
              </a:pPr>
              <a:r>
                <a:rPr lang="en-US" sz="1650">
                  <a:solidFill>
                    <a:srgbClr val="919191"/>
                  </a:solidFill>
                  <a:latin typeface="League Spartan"/>
                  <a:ea typeface="League Spartan"/>
                  <a:cs typeface="League Spartan"/>
                  <a:sym typeface="League Spartan"/>
                </a:rPr>
                <a:t>Organizing community events and competitions</a:t>
              </a:r>
            </a:p>
            <a:p>
              <a:pPr algn="l" marL="199072" indent="-99536" lvl="1">
                <a:lnSpc>
                  <a:spcPts val="1980"/>
                </a:lnSpc>
                <a:buFont typeface="Arial"/>
                <a:buChar char="•"/>
              </a:pPr>
              <a:r>
                <a:rPr lang="en-US" sz="1650">
                  <a:solidFill>
                    <a:srgbClr val="919191"/>
                  </a:solidFill>
                  <a:latin typeface="League Spartan"/>
                  <a:ea typeface="League Spartan"/>
                  <a:cs typeface="League Spartan"/>
                  <a:sym typeface="League Spartan"/>
                </a:rPr>
                <a:t>Offering loyalty programs or discounts</a:t>
              </a:r>
            </a:p>
          </p:txBody>
        </p:sp>
      </p:grpSp>
      <p:grpSp>
        <p:nvGrpSpPr>
          <p:cNvPr name="Group 56" id="56"/>
          <p:cNvGrpSpPr/>
          <p:nvPr/>
        </p:nvGrpSpPr>
        <p:grpSpPr>
          <a:xfrm rot="0">
            <a:off x="13527750" y="1630608"/>
            <a:ext cx="2631282" cy="5064274"/>
            <a:chOff x="0" y="0"/>
            <a:chExt cx="2338917" cy="4501577"/>
          </a:xfrm>
        </p:grpSpPr>
        <p:sp>
          <p:nvSpPr>
            <p:cNvPr name="Freeform 57" id="57"/>
            <p:cNvSpPr/>
            <p:nvPr/>
          </p:nvSpPr>
          <p:spPr>
            <a:xfrm flipH="false" flipV="false" rot="0">
              <a:off x="0" y="0"/>
              <a:ext cx="2338959" cy="4501515"/>
            </a:xfrm>
            <a:custGeom>
              <a:avLst/>
              <a:gdLst/>
              <a:ahLst/>
              <a:cxnLst/>
              <a:rect r="r" b="b" t="t" l="l"/>
              <a:pathLst>
                <a:path h="4501515" w="2338959">
                  <a:moveTo>
                    <a:pt x="0" y="0"/>
                  </a:moveTo>
                  <a:lnTo>
                    <a:pt x="2338959" y="0"/>
                  </a:lnTo>
                  <a:lnTo>
                    <a:pt x="2338959" y="4501515"/>
                  </a:lnTo>
                  <a:lnTo>
                    <a:pt x="0" y="4501515"/>
                  </a:lnTo>
                  <a:close/>
                </a:path>
              </a:pathLst>
            </a:custGeom>
            <a:solidFill>
              <a:srgbClr val="000000"/>
            </a:solidFill>
          </p:spPr>
        </p:sp>
        <p:sp>
          <p:nvSpPr>
            <p:cNvPr name="TextBox 58" id="58"/>
            <p:cNvSpPr txBox="true"/>
            <p:nvPr/>
          </p:nvSpPr>
          <p:spPr>
            <a:xfrm>
              <a:off x="0" y="9525"/>
              <a:ext cx="2338917" cy="4492052"/>
            </a:xfrm>
            <a:prstGeom prst="rect">
              <a:avLst/>
            </a:prstGeom>
          </p:spPr>
          <p:txBody>
            <a:bodyPr anchor="t" rtlCol="false" tIns="76200" lIns="76200" bIns="76200" rIns="76200"/>
            <a:lstStyle/>
            <a:p>
              <a:pPr algn="l">
                <a:lnSpc>
                  <a:spcPts val="2160"/>
                </a:lnSpc>
              </a:pP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Families looking for safe community-oriented sports activities for their kids </a:t>
              </a:r>
            </a:p>
            <a:p>
              <a:pPr algn="l">
                <a:lnSpc>
                  <a:spcPts val="2160"/>
                </a:lnSpc>
              </a:pP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 young adults who want to learn skate </a:t>
              </a:r>
            </a:p>
            <a:p>
              <a:pPr algn="l">
                <a:lnSpc>
                  <a:spcPts val="2160"/>
                </a:lnSpc>
              </a:pP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young adults who are looking for place to practice skate and have fun </a:t>
              </a:r>
            </a:p>
          </p:txBody>
        </p:sp>
      </p:grpSp>
      <p:grpSp>
        <p:nvGrpSpPr>
          <p:cNvPr name="Group 59" id="59"/>
          <p:cNvGrpSpPr/>
          <p:nvPr/>
        </p:nvGrpSpPr>
        <p:grpSpPr>
          <a:xfrm rot="0">
            <a:off x="4921038" y="4417676"/>
            <a:ext cx="2794213" cy="2295525"/>
            <a:chOff x="0" y="0"/>
            <a:chExt cx="2483745" cy="2040467"/>
          </a:xfrm>
        </p:grpSpPr>
        <p:sp>
          <p:nvSpPr>
            <p:cNvPr name="Freeform 60" id="60"/>
            <p:cNvSpPr/>
            <p:nvPr/>
          </p:nvSpPr>
          <p:spPr>
            <a:xfrm flipH="false" flipV="false" rot="0">
              <a:off x="0" y="0"/>
              <a:ext cx="2483786" cy="2040509"/>
            </a:xfrm>
            <a:custGeom>
              <a:avLst/>
              <a:gdLst/>
              <a:ahLst/>
              <a:cxnLst/>
              <a:rect r="r" b="b" t="t" l="l"/>
              <a:pathLst>
                <a:path h="2040509" w="2483786">
                  <a:moveTo>
                    <a:pt x="0" y="0"/>
                  </a:moveTo>
                  <a:lnTo>
                    <a:pt x="2483786" y="0"/>
                  </a:lnTo>
                  <a:lnTo>
                    <a:pt x="2483786" y="2040509"/>
                  </a:lnTo>
                  <a:lnTo>
                    <a:pt x="0" y="2040509"/>
                  </a:lnTo>
                  <a:close/>
                </a:path>
              </a:pathLst>
            </a:custGeom>
            <a:solidFill>
              <a:srgbClr val="000000"/>
            </a:solidFill>
          </p:spPr>
        </p:sp>
        <p:sp>
          <p:nvSpPr>
            <p:cNvPr name="TextBox 61" id="61"/>
            <p:cNvSpPr txBox="true"/>
            <p:nvPr/>
          </p:nvSpPr>
          <p:spPr>
            <a:xfrm>
              <a:off x="0" y="0"/>
              <a:ext cx="2483745" cy="2040467"/>
            </a:xfrm>
            <a:prstGeom prst="rect">
              <a:avLst/>
            </a:prstGeom>
          </p:spPr>
          <p:txBody>
            <a:bodyPr anchor="t" rtlCol="false" tIns="76200" lIns="76200" bIns="76200" rIns="76200"/>
            <a:lstStyle/>
            <a:p>
              <a:pPr algn="l" marL="199072" indent="-99536" lvl="1">
                <a:lnSpc>
                  <a:spcPts val="1980"/>
                </a:lnSpc>
                <a:buFont typeface="Arial"/>
                <a:buChar char="•"/>
              </a:pPr>
              <a:r>
                <a:rPr lang="en-US" sz="1650">
                  <a:solidFill>
                    <a:srgbClr val="919191"/>
                  </a:solidFill>
                  <a:latin typeface="League Spartan"/>
                  <a:ea typeface="League Spartan"/>
                  <a:cs typeface="League Spartan"/>
                  <a:sym typeface="League Spartan"/>
                </a:rPr>
                <a:t>Skilled trainers (African champions)</a:t>
              </a:r>
            </a:p>
            <a:p>
              <a:pPr algn="l" marL="199072" indent="-99536" lvl="1">
                <a:lnSpc>
                  <a:spcPts val="1980"/>
                </a:lnSpc>
                <a:buFont typeface="Arial"/>
                <a:buChar char="•"/>
              </a:pPr>
              <a:r>
                <a:rPr lang="en-US" sz="1650">
                  <a:solidFill>
                    <a:srgbClr val="919191"/>
                  </a:solidFill>
                  <a:latin typeface="League Spartan"/>
                  <a:ea typeface="League Spartan"/>
                  <a:cs typeface="League Spartan"/>
                  <a:sym typeface="League Spartan"/>
                </a:rPr>
                <a:t>A physical location (skate park or facility)</a:t>
              </a:r>
            </a:p>
            <a:p>
              <a:pPr algn="l" marL="199072" indent="-99536" lvl="1">
                <a:lnSpc>
                  <a:spcPts val="1980"/>
                </a:lnSpc>
                <a:buFont typeface="Arial"/>
                <a:buChar char="•"/>
              </a:pPr>
              <a:r>
                <a:rPr lang="en-US" sz="1650">
                  <a:solidFill>
                    <a:srgbClr val="919191"/>
                  </a:solidFill>
                  <a:latin typeface="League Spartan"/>
                  <a:ea typeface="League Spartan"/>
                  <a:cs typeface="League Spartan"/>
                  <a:sym typeface="League Spartan"/>
                </a:rPr>
                <a:t>Marketing and promotional tools (social media, website)</a:t>
              </a:r>
            </a:p>
          </p:txBody>
        </p:sp>
      </p:grpSp>
      <p:grpSp>
        <p:nvGrpSpPr>
          <p:cNvPr name="Group 62" id="62"/>
          <p:cNvGrpSpPr/>
          <p:nvPr/>
        </p:nvGrpSpPr>
        <p:grpSpPr>
          <a:xfrm rot="0">
            <a:off x="10593111" y="4448175"/>
            <a:ext cx="2631280" cy="2295525"/>
            <a:chOff x="0" y="0"/>
            <a:chExt cx="2338916" cy="2040467"/>
          </a:xfrm>
        </p:grpSpPr>
        <p:sp>
          <p:nvSpPr>
            <p:cNvPr name="Freeform 63" id="63"/>
            <p:cNvSpPr/>
            <p:nvPr/>
          </p:nvSpPr>
          <p:spPr>
            <a:xfrm flipH="false" flipV="false" rot="0">
              <a:off x="0" y="0"/>
              <a:ext cx="2338959" cy="2040509"/>
            </a:xfrm>
            <a:custGeom>
              <a:avLst/>
              <a:gdLst/>
              <a:ahLst/>
              <a:cxnLst/>
              <a:rect r="r" b="b" t="t" l="l"/>
              <a:pathLst>
                <a:path h="2040509" w="2338959">
                  <a:moveTo>
                    <a:pt x="0" y="0"/>
                  </a:moveTo>
                  <a:lnTo>
                    <a:pt x="2338959" y="0"/>
                  </a:lnTo>
                  <a:lnTo>
                    <a:pt x="2338959" y="2040509"/>
                  </a:lnTo>
                  <a:lnTo>
                    <a:pt x="0" y="2040509"/>
                  </a:lnTo>
                  <a:close/>
                </a:path>
              </a:pathLst>
            </a:custGeom>
            <a:solidFill>
              <a:srgbClr val="000000"/>
            </a:solidFill>
          </p:spPr>
        </p:sp>
        <p:sp>
          <p:nvSpPr>
            <p:cNvPr name="TextBox 64" id="64"/>
            <p:cNvSpPr txBox="true"/>
            <p:nvPr/>
          </p:nvSpPr>
          <p:spPr>
            <a:xfrm>
              <a:off x="0" y="9525"/>
              <a:ext cx="2338916" cy="2030942"/>
            </a:xfrm>
            <a:prstGeom prst="rect">
              <a:avLst/>
            </a:prstGeom>
          </p:spPr>
          <p:txBody>
            <a:bodyPr anchor="t" rtlCol="false" tIns="76200" lIns="76200" bIns="76200" rIns="76200"/>
            <a:lstStyle/>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Social Media </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Word of Mouth and Local Community Events</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Website with Booking Features</a:t>
              </a:r>
            </a:p>
          </p:txBody>
        </p:sp>
      </p:grpSp>
      <p:grpSp>
        <p:nvGrpSpPr>
          <p:cNvPr name="Group 65" id="65"/>
          <p:cNvGrpSpPr/>
          <p:nvPr/>
        </p:nvGrpSpPr>
        <p:grpSpPr>
          <a:xfrm rot="0">
            <a:off x="2212488" y="7272501"/>
            <a:ext cx="3536155" cy="2171700"/>
            <a:chOff x="0" y="0"/>
            <a:chExt cx="3143249" cy="1930400"/>
          </a:xfrm>
        </p:grpSpPr>
        <p:sp>
          <p:nvSpPr>
            <p:cNvPr name="Freeform 66" id="66"/>
            <p:cNvSpPr/>
            <p:nvPr/>
          </p:nvSpPr>
          <p:spPr>
            <a:xfrm flipH="false" flipV="false" rot="0">
              <a:off x="0" y="0"/>
              <a:ext cx="3143250" cy="1930400"/>
            </a:xfrm>
            <a:custGeom>
              <a:avLst/>
              <a:gdLst/>
              <a:ahLst/>
              <a:cxnLst/>
              <a:rect r="r" b="b" t="t" l="l"/>
              <a:pathLst>
                <a:path h="1930400" w="3143250">
                  <a:moveTo>
                    <a:pt x="0" y="0"/>
                  </a:moveTo>
                  <a:lnTo>
                    <a:pt x="3143250" y="0"/>
                  </a:lnTo>
                  <a:lnTo>
                    <a:pt x="3143250" y="1930400"/>
                  </a:lnTo>
                  <a:lnTo>
                    <a:pt x="0" y="1930400"/>
                  </a:lnTo>
                  <a:close/>
                </a:path>
              </a:pathLst>
            </a:custGeom>
            <a:solidFill>
              <a:srgbClr val="000000"/>
            </a:solidFill>
          </p:spPr>
        </p:sp>
        <p:sp>
          <p:nvSpPr>
            <p:cNvPr name="TextBox 67" id="67"/>
            <p:cNvSpPr txBox="true"/>
            <p:nvPr/>
          </p:nvSpPr>
          <p:spPr>
            <a:xfrm>
              <a:off x="0" y="9525"/>
              <a:ext cx="3143249" cy="1920875"/>
            </a:xfrm>
            <a:prstGeom prst="rect">
              <a:avLst/>
            </a:prstGeom>
          </p:spPr>
          <p:txBody>
            <a:bodyPr anchor="t" rtlCol="false" tIns="76200" lIns="76200" bIns="76200" rIns="76200"/>
            <a:lstStyle/>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Rent,</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staff salaries</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marketing through ads</a:t>
              </a:r>
            </a:p>
            <a:p>
              <a:pPr algn="l" marL="217170" indent="-108585" lvl="1">
                <a:lnSpc>
                  <a:spcPts val="2160"/>
                </a:lnSpc>
                <a:buFont typeface="Arial"/>
                <a:buChar char="•"/>
              </a:pPr>
              <a:r>
                <a:rPr lang="en-US" sz="1800">
                  <a:solidFill>
                    <a:srgbClr val="919191"/>
                  </a:solidFill>
                  <a:latin typeface="League Spartan"/>
                  <a:ea typeface="League Spartan"/>
                  <a:cs typeface="League Spartan"/>
                  <a:sym typeface="League Spartan"/>
                </a:rPr>
                <a:t>Operational costs </a:t>
              </a:r>
            </a:p>
          </p:txBody>
        </p:sp>
      </p:grpSp>
      <p:grpSp>
        <p:nvGrpSpPr>
          <p:cNvPr name="Group 68" id="68"/>
          <p:cNvGrpSpPr/>
          <p:nvPr/>
        </p:nvGrpSpPr>
        <p:grpSpPr>
          <a:xfrm rot="0">
            <a:off x="10637043" y="7200900"/>
            <a:ext cx="5462588" cy="2171700"/>
            <a:chOff x="0" y="0"/>
            <a:chExt cx="4855633" cy="1930400"/>
          </a:xfrm>
        </p:grpSpPr>
        <p:sp>
          <p:nvSpPr>
            <p:cNvPr name="Freeform 69" id="69"/>
            <p:cNvSpPr/>
            <p:nvPr/>
          </p:nvSpPr>
          <p:spPr>
            <a:xfrm flipH="false" flipV="false" rot="0">
              <a:off x="0" y="0"/>
              <a:ext cx="4855591" cy="1930400"/>
            </a:xfrm>
            <a:custGeom>
              <a:avLst/>
              <a:gdLst/>
              <a:ahLst/>
              <a:cxnLst/>
              <a:rect r="r" b="b" t="t" l="l"/>
              <a:pathLst>
                <a:path h="1930400" w="4855591">
                  <a:moveTo>
                    <a:pt x="0" y="0"/>
                  </a:moveTo>
                  <a:lnTo>
                    <a:pt x="4855591" y="0"/>
                  </a:lnTo>
                  <a:lnTo>
                    <a:pt x="4855591" y="1930400"/>
                  </a:lnTo>
                  <a:lnTo>
                    <a:pt x="0" y="1930400"/>
                  </a:lnTo>
                  <a:close/>
                </a:path>
              </a:pathLst>
            </a:custGeom>
            <a:solidFill>
              <a:srgbClr val="000000"/>
            </a:solidFill>
          </p:spPr>
        </p:sp>
        <p:sp>
          <p:nvSpPr>
            <p:cNvPr name="TextBox 70" id="70"/>
            <p:cNvSpPr txBox="true"/>
            <p:nvPr/>
          </p:nvSpPr>
          <p:spPr>
            <a:xfrm>
              <a:off x="0" y="-9525"/>
              <a:ext cx="4855633" cy="1939925"/>
            </a:xfrm>
            <a:prstGeom prst="rect">
              <a:avLst/>
            </a:prstGeom>
          </p:spPr>
          <p:txBody>
            <a:bodyPr anchor="t" rtlCol="false" tIns="76200" lIns="76200" bIns="76200" rIns="76200"/>
            <a:lstStyle/>
            <a:p>
              <a:pPr algn="l" marL="253365" indent="-126682" lvl="1">
                <a:lnSpc>
                  <a:spcPts val="2520"/>
                </a:lnSpc>
                <a:buFont typeface="Arial"/>
                <a:buChar char="•"/>
              </a:pPr>
              <a:r>
                <a:rPr lang="en-US" sz="2100">
                  <a:solidFill>
                    <a:srgbClr val="919191"/>
                  </a:solidFill>
                  <a:latin typeface="League Spartan"/>
                  <a:ea typeface="League Spartan"/>
                  <a:cs typeface="League Spartan"/>
                  <a:sym typeface="League Spartan"/>
                </a:rPr>
                <a:t>Membership fees</a:t>
              </a:r>
            </a:p>
            <a:p>
              <a:pPr algn="l">
                <a:lnSpc>
                  <a:spcPts val="2520"/>
                </a:lnSpc>
              </a:pPr>
            </a:p>
            <a:p>
              <a:pPr algn="l" marL="253365" indent="-126682" lvl="1">
                <a:lnSpc>
                  <a:spcPts val="2520"/>
                </a:lnSpc>
                <a:buFont typeface="Arial"/>
                <a:buChar char="•"/>
              </a:pPr>
              <a:r>
                <a:rPr lang="en-US" sz="2100">
                  <a:solidFill>
                    <a:srgbClr val="919191"/>
                  </a:solidFill>
                  <a:latin typeface="League Spartan"/>
                  <a:ea typeface="League Spartan"/>
                  <a:cs typeface="League Spartan"/>
                  <a:sym typeface="League Spartan"/>
                </a:rPr>
                <a:t> per session fees.</a:t>
              </a:r>
            </a:p>
          </p:txBody>
        </p:sp>
      </p:grpSp>
      <p:grpSp>
        <p:nvGrpSpPr>
          <p:cNvPr name="Group 71" id="71"/>
          <p:cNvGrpSpPr/>
          <p:nvPr/>
        </p:nvGrpSpPr>
        <p:grpSpPr>
          <a:xfrm rot="0">
            <a:off x="7660481" y="458763"/>
            <a:ext cx="2105025" cy="559167"/>
            <a:chOff x="0" y="0"/>
            <a:chExt cx="1871133" cy="497037"/>
          </a:xfrm>
        </p:grpSpPr>
        <p:sp>
          <p:nvSpPr>
            <p:cNvPr name="Freeform 72" id="72"/>
            <p:cNvSpPr/>
            <p:nvPr/>
          </p:nvSpPr>
          <p:spPr>
            <a:xfrm flipH="false" flipV="false" rot="0">
              <a:off x="0" y="0"/>
              <a:ext cx="1871091" cy="497037"/>
            </a:xfrm>
            <a:custGeom>
              <a:avLst/>
              <a:gdLst/>
              <a:ahLst/>
              <a:cxnLst/>
              <a:rect r="r" b="b" t="t" l="l"/>
              <a:pathLst>
                <a:path h="497037" w="1871091">
                  <a:moveTo>
                    <a:pt x="0" y="0"/>
                  </a:moveTo>
                  <a:lnTo>
                    <a:pt x="1871091" y="0"/>
                  </a:lnTo>
                  <a:lnTo>
                    <a:pt x="1871091" y="497037"/>
                  </a:lnTo>
                  <a:lnTo>
                    <a:pt x="0" y="497037"/>
                  </a:lnTo>
                  <a:close/>
                </a:path>
              </a:pathLst>
            </a:custGeom>
            <a:solidFill>
              <a:srgbClr val="000000"/>
            </a:solidFill>
          </p:spPr>
        </p:sp>
        <p:sp>
          <p:nvSpPr>
            <p:cNvPr name="TextBox 73" id="73"/>
            <p:cNvSpPr txBox="true"/>
            <p:nvPr/>
          </p:nvSpPr>
          <p:spPr>
            <a:xfrm>
              <a:off x="0" y="0"/>
              <a:ext cx="1871133" cy="497037"/>
            </a:xfrm>
            <a:prstGeom prst="rect">
              <a:avLst/>
            </a:prstGeom>
          </p:spPr>
          <p:txBody>
            <a:bodyPr anchor="t" rtlCol="false" tIns="76200" lIns="76200" bIns="76200" rIns="76200"/>
            <a:lstStyle/>
            <a:p>
              <a:pPr algn="l">
                <a:lnSpc>
                  <a:spcPts val="2459"/>
                </a:lnSpc>
              </a:pPr>
              <a:r>
                <a:rPr lang="en-US" sz="2049">
                  <a:solidFill>
                    <a:srgbClr val="EA4802"/>
                  </a:solidFill>
                  <a:latin typeface="League Spartan"/>
                  <a:ea typeface="League Spartan"/>
                  <a:cs typeface="League Spartan"/>
                  <a:sym typeface="League Spartan"/>
                </a:rPr>
                <a:t>SkateZone</a:t>
              </a:r>
            </a:p>
          </p:txBody>
        </p:sp>
      </p:grpSp>
      <p:grpSp>
        <p:nvGrpSpPr>
          <p:cNvPr name="Group 74" id="74"/>
          <p:cNvGrpSpPr/>
          <p:nvPr/>
        </p:nvGrpSpPr>
        <p:grpSpPr>
          <a:xfrm rot="0">
            <a:off x="6057900" y="7200900"/>
            <a:ext cx="4491038" cy="2171700"/>
            <a:chOff x="0" y="0"/>
            <a:chExt cx="3992034" cy="1930400"/>
          </a:xfrm>
        </p:grpSpPr>
        <p:sp>
          <p:nvSpPr>
            <p:cNvPr name="Freeform 75" id="75"/>
            <p:cNvSpPr/>
            <p:nvPr/>
          </p:nvSpPr>
          <p:spPr>
            <a:xfrm flipH="false" flipV="false" rot="0">
              <a:off x="0" y="0"/>
              <a:ext cx="3992035" cy="1930400"/>
            </a:xfrm>
            <a:custGeom>
              <a:avLst/>
              <a:gdLst/>
              <a:ahLst/>
              <a:cxnLst/>
              <a:rect r="r" b="b" t="t" l="l"/>
              <a:pathLst>
                <a:path h="1930400" w="3992035">
                  <a:moveTo>
                    <a:pt x="0" y="0"/>
                  </a:moveTo>
                  <a:lnTo>
                    <a:pt x="3992035" y="0"/>
                  </a:lnTo>
                  <a:lnTo>
                    <a:pt x="3992035" y="1930400"/>
                  </a:lnTo>
                  <a:lnTo>
                    <a:pt x="0" y="1930400"/>
                  </a:lnTo>
                  <a:close/>
                </a:path>
              </a:pathLst>
            </a:custGeom>
            <a:solidFill>
              <a:srgbClr val="000000"/>
            </a:solidFill>
          </p:spPr>
        </p:sp>
        <p:sp>
          <p:nvSpPr>
            <p:cNvPr name="TextBox 76" id="76"/>
            <p:cNvSpPr txBox="true"/>
            <p:nvPr/>
          </p:nvSpPr>
          <p:spPr>
            <a:xfrm>
              <a:off x="0" y="0"/>
              <a:ext cx="3992034" cy="1930400"/>
            </a:xfrm>
            <a:prstGeom prst="rect">
              <a:avLst/>
            </a:prstGeom>
          </p:spPr>
          <p:txBody>
            <a:bodyPr anchor="t" rtlCol="false" tIns="76200" lIns="76200" bIns="76200" rIns="76200"/>
            <a:lstStyle/>
            <a:p>
              <a:pPr algn="l" marL="289560" indent="-144780" lvl="1">
                <a:lnSpc>
                  <a:spcPts val="2879"/>
                </a:lnSpc>
                <a:buFont typeface="Arial"/>
                <a:buChar char="•"/>
              </a:pPr>
              <a:r>
                <a:rPr lang="en-US" sz="2400">
                  <a:solidFill>
                    <a:srgbClr val="919191"/>
                  </a:solidFill>
                  <a:latin typeface="League Spartan"/>
                  <a:ea typeface="League Spartan"/>
                  <a:cs typeface="League Spartan"/>
                  <a:sym typeface="League Spartan"/>
                </a:rPr>
                <a:t>suez skate academy</a:t>
              </a:r>
            </a:p>
            <a:p>
              <a:pPr algn="l" marL="289560" indent="-144780" lvl="1">
                <a:lnSpc>
                  <a:spcPts val="2879"/>
                </a:lnSpc>
                <a:buFont typeface="Arial"/>
                <a:buChar char="•"/>
              </a:pPr>
              <a:r>
                <a:rPr lang="en-US" sz="2400">
                  <a:solidFill>
                    <a:srgbClr val="919191"/>
                  </a:solidFill>
                  <a:latin typeface="League Spartan"/>
                  <a:ea typeface="League Spartan"/>
                  <a:cs typeface="League Spartan"/>
                  <a:sym typeface="League Spartan"/>
                </a:rPr>
                <a:t>street skate academy</a:t>
              </a:r>
            </a:p>
            <a:p>
              <a:pPr algn="l" marL="289560" indent="-144780" lvl="1">
                <a:lnSpc>
                  <a:spcPts val="2879"/>
                </a:lnSpc>
                <a:buFont typeface="Arial"/>
                <a:buChar char="•"/>
              </a:pPr>
              <a:r>
                <a:rPr lang="en-US" sz="2400">
                  <a:solidFill>
                    <a:srgbClr val="919191"/>
                  </a:solidFill>
                  <a:latin typeface="League Spartan"/>
                  <a:ea typeface="League Spartan"/>
                  <a:cs typeface="League Spartan"/>
                  <a:sym typeface="League Spartan"/>
                </a:rPr>
                <a:t>skate master academy</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030231" y="2712590"/>
            <a:ext cx="3120128" cy="4114800"/>
          </a:xfrm>
          <a:custGeom>
            <a:avLst/>
            <a:gdLst/>
            <a:ahLst/>
            <a:cxnLst/>
            <a:rect r="r" b="b" t="t" l="l"/>
            <a:pathLst>
              <a:path h="4114800" w="3120128">
                <a:moveTo>
                  <a:pt x="0" y="0"/>
                </a:moveTo>
                <a:lnTo>
                  <a:pt x="3120128" y="0"/>
                </a:lnTo>
                <a:lnTo>
                  <a:pt x="31201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8415" y="3048505"/>
            <a:ext cx="10716913" cy="3233420"/>
          </a:xfrm>
          <a:prstGeom prst="rect">
            <a:avLst/>
          </a:prstGeom>
        </p:spPr>
        <p:txBody>
          <a:bodyPr anchor="t" rtlCol="false" tIns="0" lIns="0" bIns="0" rIns="0">
            <a:spAutoFit/>
          </a:bodyPr>
          <a:lstStyle/>
          <a:p>
            <a:pPr algn="ctr">
              <a:lnSpc>
                <a:spcPts val="12880"/>
              </a:lnSpc>
            </a:pPr>
            <a:r>
              <a:rPr lang="en-US" sz="9200">
                <a:solidFill>
                  <a:srgbClr val="EA4802"/>
                </a:solidFill>
                <a:latin typeface="Edo"/>
                <a:ea typeface="Edo"/>
                <a:cs typeface="Edo"/>
                <a:sym typeface="Edo"/>
              </a:rPr>
              <a:t>time for market research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467311" y="2000250"/>
            <a:ext cx="3143250" cy="3143250"/>
            <a:chOff x="0" y="0"/>
            <a:chExt cx="827852" cy="827852"/>
          </a:xfrm>
        </p:grpSpPr>
        <p:sp>
          <p:nvSpPr>
            <p:cNvPr name="Freeform 3" id="3"/>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EA4802"/>
            </a:solidFill>
          </p:spPr>
        </p:sp>
        <p:sp>
          <p:nvSpPr>
            <p:cNvPr name="TextBox 4" id="4"/>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S</a:t>
              </a:r>
            </a:p>
          </p:txBody>
        </p:sp>
      </p:grpSp>
      <p:sp>
        <p:nvSpPr>
          <p:cNvPr name="Freeform 5" id="5"/>
          <p:cNvSpPr/>
          <p:nvPr/>
        </p:nvSpPr>
        <p:spPr>
          <a:xfrm flipH="false" flipV="false" rot="-5400000">
            <a:off x="10506254" y="4480190"/>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67311" y="5143500"/>
            <a:ext cx="3143250" cy="3143250"/>
            <a:chOff x="0" y="0"/>
            <a:chExt cx="827852" cy="827852"/>
          </a:xfrm>
        </p:grpSpPr>
        <p:sp>
          <p:nvSpPr>
            <p:cNvPr name="Freeform 7" id="7"/>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FFFFFF"/>
            </a:solidFill>
          </p:spPr>
        </p:sp>
        <p:sp>
          <p:nvSpPr>
            <p:cNvPr name="TextBox 8" id="8"/>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000000"/>
                  </a:solidFill>
                  <a:latin typeface="Aileron Ultra-Bold"/>
                  <a:ea typeface="Aileron Ultra-Bold"/>
                  <a:cs typeface="Aileron Ultra-Bold"/>
                  <a:sym typeface="Aileron Ultra-Bold"/>
                </a:rPr>
                <a:t>O</a:t>
              </a:r>
            </a:p>
          </p:txBody>
        </p:sp>
      </p:grpSp>
      <p:sp>
        <p:nvSpPr>
          <p:cNvPr name="Freeform 9" id="9"/>
          <p:cNvSpPr/>
          <p:nvPr/>
        </p:nvSpPr>
        <p:spPr>
          <a:xfrm flipH="false" flipV="false" rot="-10800000">
            <a:off x="12986194" y="758449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3610561" y="2000250"/>
            <a:ext cx="3143250" cy="3143250"/>
            <a:chOff x="0" y="0"/>
            <a:chExt cx="827852" cy="827852"/>
          </a:xfrm>
        </p:grpSpPr>
        <p:sp>
          <p:nvSpPr>
            <p:cNvPr name="Freeform 11" id="11"/>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FFFFFF"/>
            </a:solidFill>
          </p:spPr>
        </p:sp>
        <p:sp>
          <p:nvSpPr>
            <p:cNvPr name="TextBox 12" id="12"/>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000000"/>
                  </a:solidFill>
                  <a:latin typeface="Aileron Ultra-Bold"/>
                  <a:ea typeface="Aileron Ultra-Bold"/>
                  <a:cs typeface="Aileron Ultra-Bold"/>
                  <a:sym typeface="Aileron Ultra-Bold"/>
                </a:rPr>
                <a:t>W</a:t>
              </a:r>
            </a:p>
          </p:txBody>
        </p:sp>
      </p:grpSp>
      <p:sp>
        <p:nvSpPr>
          <p:cNvPr name="Freeform 13" id="13"/>
          <p:cNvSpPr/>
          <p:nvPr/>
        </p:nvSpPr>
        <p:spPr>
          <a:xfrm flipH="false" flipV="false" rot="0">
            <a:off x="13610561" y="2000250"/>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3610561" y="5143500"/>
            <a:ext cx="3143250" cy="3143250"/>
            <a:chOff x="0" y="0"/>
            <a:chExt cx="827852" cy="827852"/>
          </a:xfrm>
        </p:grpSpPr>
        <p:sp>
          <p:nvSpPr>
            <p:cNvPr name="Freeform 15" id="15"/>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EA4802"/>
            </a:solidFill>
          </p:spPr>
        </p:sp>
        <p:sp>
          <p:nvSpPr>
            <p:cNvPr name="TextBox 16" id="16"/>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T</a:t>
              </a:r>
            </a:p>
          </p:txBody>
        </p:sp>
      </p:grpSp>
      <p:sp>
        <p:nvSpPr>
          <p:cNvPr name="Freeform 17" id="17"/>
          <p:cNvSpPr/>
          <p:nvPr/>
        </p:nvSpPr>
        <p:spPr>
          <a:xfrm flipH="false" flipV="false" rot="5400000">
            <a:off x="16090501" y="510455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773582" y="3636420"/>
            <a:ext cx="8798832" cy="2352675"/>
          </a:xfrm>
          <a:prstGeom prst="rect">
            <a:avLst/>
          </a:prstGeom>
        </p:spPr>
        <p:txBody>
          <a:bodyPr anchor="t" rtlCol="false" tIns="0" lIns="0" bIns="0" rIns="0">
            <a:spAutoFit/>
          </a:bodyPr>
          <a:lstStyle/>
          <a:p>
            <a:pPr algn="ctr">
              <a:lnSpc>
                <a:spcPts val="4631"/>
              </a:lnSpc>
              <a:spcBef>
                <a:spcPct val="0"/>
              </a:spcBef>
            </a:pPr>
            <a:r>
              <a:rPr lang="en-US" sz="3859" spc="115">
                <a:solidFill>
                  <a:srgbClr val="FFFFFF"/>
                </a:solidFill>
                <a:latin typeface="Edo"/>
                <a:ea typeface="Edo"/>
                <a:cs typeface="Edo"/>
                <a:sym typeface="Edo"/>
              </a:rPr>
              <a:t>We are aware that our success story begins with knowing who we are and where we stand, so we will start with a self-analysis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Freeform 2" id="2"/>
          <p:cNvSpPr/>
          <p:nvPr/>
        </p:nvSpPr>
        <p:spPr>
          <a:xfrm flipH="false" flipV="false" rot="1014639">
            <a:off x="209508" y="2718747"/>
            <a:ext cx="7438729" cy="7438729"/>
          </a:xfrm>
          <a:custGeom>
            <a:avLst/>
            <a:gdLst/>
            <a:ahLst/>
            <a:cxnLst/>
            <a:rect r="r" b="b" t="t" l="l"/>
            <a:pathLst>
              <a:path h="7438729" w="7438729">
                <a:moveTo>
                  <a:pt x="0" y="0"/>
                </a:moveTo>
                <a:lnTo>
                  <a:pt x="7438729" y="0"/>
                </a:lnTo>
                <a:lnTo>
                  <a:pt x="7438729" y="7438730"/>
                </a:lnTo>
                <a:lnTo>
                  <a:pt x="0" y="74387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12088" y="2732459"/>
            <a:ext cx="5945495" cy="7676559"/>
          </a:xfrm>
          <a:custGeom>
            <a:avLst/>
            <a:gdLst/>
            <a:ahLst/>
            <a:cxnLst/>
            <a:rect r="r" b="b" t="t" l="l"/>
            <a:pathLst>
              <a:path h="7676559" w="5945495">
                <a:moveTo>
                  <a:pt x="5945494" y="0"/>
                </a:moveTo>
                <a:lnTo>
                  <a:pt x="0" y="0"/>
                </a:lnTo>
                <a:lnTo>
                  <a:pt x="0" y="7676558"/>
                </a:lnTo>
                <a:lnTo>
                  <a:pt x="5945494" y="7676558"/>
                </a:lnTo>
                <a:lnTo>
                  <a:pt x="59454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5643788"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486400" y="1086891"/>
            <a:ext cx="7315200" cy="1421587"/>
          </a:xfrm>
          <a:custGeom>
            <a:avLst/>
            <a:gdLst/>
            <a:ahLst/>
            <a:cxnLst/>
            <a:rect r="r" b="b" t="t" l="l"/>
            <a:pathLst>
              <a:path h="1421587" w="7315200">
                <a:moveTo>
                  <a:pt x="0" y="0"/>
                </a:moveTo>
                <a:lnTo>
                  <a:pt x="7315200" y="0"/>
                </a:lnTo>
                <a:lnTo>
                  <a:pt x="7315200" y="1421588"/>
                </a:lnTo>
                <a:lnTo>
                  <a:pt x="0" y="14215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925090" y="4654266"/>
            <a:ext cx="4584222" cy="3567692"/>
          </a:xfrm>
          <a:custGeom>
            <a:avLst/>
            <a:gdLst/>
            <a:ahLst/>
            <a:cxnLst/>
            <a:rect r="r" b="b" t="t" l="l"/>
            <a:pathLst>
              <a:path h="3567692" w="4584222">
                <a:moveTo>
                  <a:pt x="0" y="0"/>
                </a:moveTo>
                <a:lnTo>
                  <a:pt x="4584222" y="0"/>
                </a:lnTo>
                <a:lnTo>
                  <a:pt x="4584222" y="3567692"/>
                </a:lnTo>
                <a:lnTo>
                  <a:pt x="0" y="35676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9033758" y="3214944"/>
            <a:ext cx="7459485" cy="30511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Glacial Indifference"/>
                <a:ea typeface="Glacial Indifference"/>
                <a:cs typeface="Glacial Indifference"/>
                <a:sym typeface="Glacial Indifference"/>
              </a:rPr>
              <a:t>Specialized trainers for beginners, offering medical and health advice during exercise.</a:t>
            </a:r>
          </a:p>
          <a:p>
            <a:pPr algn="just">
              <a:lnSpc>
                <a:spcPts val="3499"/>
              </a:lnSpc>
            </a:pPr>
          </a:p>
          <a:p>
            <a:pPr algn="just" marL="539749" indent="-269875" lvl="1">
              <a:lnSpc>
                <a:spcPts val="3499"/>
              </a:lnSpc>
              <a:buFont typeface="Arial"/>
              <a:buChar char="•"/>
            </a:pPr>
            <a:r>
              <a:rPr lang="en-US" sz="2499">
                <a:solidFill>
                  <a:srgbClr val="FFFFFF"/>
                </a:solidFill>
                <a:latin typeface="Glacial Indifference"/>
                <a:ea typeface="Glacial Indifference"/>
                <a:cs typeface="Glacial Indifference"/>
                <a:sym typeface="Glacial Indifference"/>
              </a:rPr>
              <a:t>Private training environment for girls with a female coach. </a:t>
            </a:r>
          </a:p>
          <a:p>
            <a:pPr algn="just">
              <a:lnSpc>
                <a:spcPts val="3499"/>
              </a:lnSpc>
            </a:pPr>
          </a:p>
          <a:p>
            <a:pPr algn="just" marL="539749" indent="-269875" lvl="1">
              <a:lnSpc>
                <a:spcPts val="3499"/>
              </a:lnSpc>
              <a:buFont typeface="Arial"/>
              <a:buChar char="•"/>
            </a:pPr>
            <a:r>
              <a:rPr lang="en-US" sz="2499">
                <a:solidFill>
                  <a:srgbClr val="FFFFFF"/>
                </a:solidFill>
                <a:latin typeface="Glacial Indifference"/>
                <a:ea typeface="Glacial Indifference"/>
                <a:cs typeface="Glacial Indifference"/>
                <a:sym typeface="Glacial Indifference"/>
              </a:rPr>
              <a:t>Specialized coach available for injury cases. </a:t>
            </a:r>
          </a:p>
        </p:txBody>
      </p:sp>
      <p:sp>
        <p:nvSpPr>
          <p:cNvPr name="TextBox 8" id="8"/>
          <p:cNvSpPr txBox="true"/>
          <p:nvPr/>
        </p:nvSpPr>
        <p:spPr>
          <a:xfrm rot="0">
            <a:off x="7904718" y="1328737"/>
            <a:ext cx="2478564" cy="823595"/>
          </a:xfrm>
          <a:prstGeom prst="rect">
            <a:avLst/>
          </a:prstGeom>
        </p:spPr>
        <p:txBody>
          <a:bodyPr anchor="t" rtlCol="false" tIns="0" lIns="0" bIns="0" rIns="0">
            <a:spAutoFit/>
          </a:bodyPr>
          <a:lstStyle/>
          <a:p>
            <a:pPr algn="ctr">
              <a:lnSpc>
                <a:spcPts val="6580"/>
              </a:lnSpc>
            </a:pPr>
            <a:r>
              <a:rPr lang="en-US" sz="4700">
                <a:solidFill>
                  <a:srgbClr val="FFFFFF"/>
                </a:solidFill>
                <a:latin typeface="Edo"/>
                <a:ea typeface="Edo"/>
                <a:cs typeface="Edo"/>
                <a:sym typeface="Edo"/>
              </a:rPr>
              <a:t>STRENGTH</a:t>
            </a:r>
          </a:p>
        </p:txBody>
      </p:sp>
      <p:sp>
        <p:nvSpPr>
          <p:cNvPr name="Freeform 9" id="9"/>
          <p:cNvSpPr/>
          <p:nvPr/>
        </p:nvSpPr>
        <p:spPr>
          <a:xfrm flipH="false" flipV="false" rot="0">
            <a:off x="1028700" y="382178"/>
            <a:ext cx="646522" cy="646522"/>
          </a:xfrm>
          <a:custGeom>
            <a:avLst/>
            <a:gdLst/>
            <a:ahLst/>
            <a:cxnLst/>
            <a:rect r="r" b="b" t="t" l="l"/>
            <a:pathLst>
              <a:path h="646522" w="646522">
                <a:moveTo>
                  <a:pt x="0" y="0"/>
                </a:moveTo>
                <a:lnTo>
                  <a:pt x="646522" y="0"/>
                </a:lnTo>
                <a:lnTo>
                  <a:pt x="646522" y="646522"/>
                </a:lnTo>
                <a:lnTo>
                  <a:pt x="0" y="6465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14639">
            <a:off x="12238116" y="4606873"/>
            <a:ext cx="7062120" cy="7062120"/>
          </a:xfrm>
          <a:custGeom>
            <a:avLst/>
            <a:gdLst/>
            <a:ahLst/>
            <a:cxnLst/>
            <a:rect r="r" b="b" t="t" l="l"/>
            <a:pathLst>
              <a:path h="7062120" w="7062120">
                <a:moveTo>
                  <a:pt x="0" y="0"/>
                </a:moveTo>
                <a:lnTo>
                  <a:pt x="7062120" y="0"/>
                </a:lnTo>
                <a:lnTo>
                  <a:pt x="7062120" y="7062120"/>
                </a:lnTo>
                <a:lnTo>
                  <a:pt x="0" y="7062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12088" y="2732459"/>
            <a:ext cx="5945495" cy="7676559"/>
          </a:xfrm>
          <a:custGeom>
            <a:avLst/>
            <a:gdLst/>
            <a:ahLst/>
            <a:cxnLst/>
            <a:rect r="r" b="b" t="t" l="l"/>
            <a:pathLst>
              <a:path h="7676559" w="5945495">
                <a:moveTo>
                  <a:pt x="5945494" y="0"/>
                </a:moveTo>
                <a:lnTo>
                  <a:pt x="0" y="0"/>
                </a:lnTo>
                <a:lnTo>
                  <a:pt x="0" y="7676558"/>
                </a:lnTo>
                <a:lnTo>
                  <a:pt x="5945494" y="7676558"/>
                </a:lnTo>
                <a:lnTo>
                  <a:pt x="59454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5643788"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486400" y="1086891"/>
            <a:ext cx="7315200" cy="1421587"/>
          </a:xfrm>
          <a:custGeom>
            <a:avLst/>
            <a:gdLst/>
            <a:ahLst/>
            <a:cxnLst/>
            <a:rect r="r" b="b" t="t" l="l"/>
            <a:pathLst>
              <a:path h="1421587" w="7315200">
                <a:moveTo>
                  <a:pt x="0" y="0"/>
                </a:moveTo>
                <a:lnTo>
                  <a:pt x="7315200" y="0"/>
                </a:lnTo>
                <a:lnTo>
                  <a:pt x="7315200" y="1421588"/>
                </a:lnTo>
                <a:lnTo>
                  <a:pt x="0" y="14215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390745" y="5602622"/>
            <a:ext cx="3868555" cy="3389822"/>
          </a:xfrm>
          <a:custGeom>
            <a:avLst/>
            <a:gdLst/>
            <a:ahLst/>
            <a:cxnLst/>
            <a:rect r="r" b="b" t="t" l="l"/>
            <a:pathLst>
              <a:path h="3389822" w="3868555">
                <a:moveTo>
                  <a:pt x="0" y="0"/>
                </a:moveTo>
                <a:lnTo>
                  <a:pt x="3868555" y="0"/>
                </a:lnTo>
                <a:lnTo>
                  <a:pt x="3868555" y="3389822"/>
                </a:lnTo>
                <a:lnTo>
                  <a:pt x="0" y="3389822"/>
                </a:lnTo>
                <a:lnTo>
                  <a:pt x="0" y="0"/>
                </a:lnTo>
                <a:close/>
              </a:path>
            </a:pathLst>
          </a:custGeom>
          <a:blipFill>
            <a:blip r:embed="rId10"/>
            <a:stretch>
              <a:fillRect l="0" t="0" r="0" b="0"/>
            </a:stretch>
          </a:blipFill>
        </p:spPr>
      </p:sp>
      <p:sp>
        <p:nvSpPr>
          <p:cNvPr name="TextBox 7" id="7"/>
          <p:cNvSpPr txBox="true"/>
          <p:nvPr/>
        </p:nvSpPr>
        <p:spPr>
          <a:xfrm rot="0">
            <a:off x="4304705" y="3205419"/>
            <a:ext cx="7459485" cy="5703571"/>
          </a:xfrm>
          <a:prstGeom prst="rect">
            <a:avLst/>
          </a:prstGeom>
        </p:spPr>
        <p:txBody>
          <a:bodyPr anchor="t" rtlCol="false" tIns="0" lIns="0" bIns="0" rIns="0">
            <a:spAutoFit/>
          </a:bodyPr>
          <a:lstStyle/>
          <a:p>
            <a:pPr algn="just" marL="582928" indent="-291464" lvl="1">
              <a:lnSpc>
                <a:spcPts val="3779"/>
              </a:lnSpc>
              <a:buFont typeface="Arial"/>
              <a:buChar char="•"/>
            </a:pPr>
            <a:r>
              <a:rPr lang="en-US" sz="2699">
                <a:solidFill>
                  <a:srgbClr val="FFFFFF"/>
                </a:solidFill>
                <a:latin typeface="Glacial Indifference"/>
                <a:ea typeface="Glacial Indifference"/>
                <a:cs typeface="Glacial Indifference"/>
                <a:sym typeface="Glacial Indifference"/>
              </a:rPr>
              <a:t> Limited financial resources at the moment, which reduces the potential for expansion.</a:t>
            </a:r>
          </a:p>
          <a:p>
            <a:pPr algn="just">
              <a:lnSpc>
                <a:spcPts val="3779"/>
              </a:lnSpc>
            </a:pPr>
          </a:p>
          <a:p>
            <a:pPr algn="just" marL="582928" indent="-291464" lvl="1">
              <a:lnSpc>
                <a:spcPts val="3779"/>
              </a:lnSpc>
              <a:buFont typeface="Arial"/>
              <a:buChar char="•"/>
            </a:pPr>
            <a:r>
              <a:rPr lang="en-US" sz="2699">
                <a:solidFill>
                  <a:srgbClr val="FFFFFF"/>
                </a:solidFill>
                <a:latin typeface="Glacial Indifference"/>
                <a:ea typeface="Glacial Indifference"/>
                <a:cs typeface="Glacial Indifference"/>
                <a:sym typeface="Glacial Indifference"/>
              </a:rPr>
              <a:t> The academy is currently limited to attracting people only from nearby areas, which restricts its growth potential.</a:t>
            </a:r>
          </a:p>
          <a:p>
            <a:pPr algn="just">
              <a:lnSpc>
                <a:spcPts val="3779"/>
              </a:lnSpc>
            </a:pPr>
          </a:p>
          <a:p>
            <a:pPr algn="just" marL="582928" indent="-291464" lvl="1">
              <a:lnSpc>
                <a:spcPts val="3779"/>
              </a:lnSpc>
              <a:buFont typeface="Arial"/>
              <a:buChar char="•"/>
            </a:pPr>
            <a:r>
              <a:rPr lang="en-US" sz="2699">
                <a:solidFill>
                  <a:srgbClr val="FFFFFF"/>
                </a:solidFill>
                <a:latin typeface="Glacial Indifference"/>
                <a:ea typeface="Glacial Indifference"/>
                <a:cs typeface="Glacial Indifference"/>
                <a:sym typeface="Glacial Indifference"/>
              </a:rPr>
              <a:t>weak online presence </a:t>
            </a:r>
          </a:p>
          <a:p>
            <a:pPr algn="just">
              <a:lnSpc>
                <a:spcPts val="3779"/>
              </a:lnSpc>
            </a:pPr>
          </a:p>
          <a:p>
            <a:pPr algn="just" marL="582928" indent="-291464" lvl="1">
              <a:lnSpc>
                <a:spcPts val="3779"/>
              </a:lnSpc>
              <a:buFont typeface="Arial"/>
              <a:buChar char="•"/>
            </a:pPr>
            <a:r>
              <a:rPr lang="en-US" sz="2699">
                <a:solidFill>
                  <a:srgbClr val="FFFFFF"/>
                </a:solidFill>
                <a:latin typeface="Glacial Indifference"/>
                <a:ea typeface="Glacial Indifference"/>
                <a:cs typeface="Glacial Indifference"/>
                <a:sym typeface="Glacial Indifference"/>
              </a:rPr>
              <a:t>weak engagement with the audience </a:t>
            </a:r>
          </a:p>
          <a:p>
            <a:pPr algn="just">
              <a:lnSpc>
                <a:spcPts val="3779"/>
              </a:lnSpc>
            </a:pPr>
          </a:p>
          <a:p>
            <a:pPr algn="just" marL="582928" indent="-291464" lvl="1">
              <a:lnSpc>
                <a:spcPts val="3779"/>
              </a:lnSpc>
              <a:buFont typeface="Arial"/>
              <a:buChar char="•"/>
            </a:pPr>
          </a:p>
        </p:txBody>
      </p:sp>
      <p:sp>
        <p:nvSpPr>
          <p:cNvPr name="Freeform 8" id="8"/>
          <p:cNvSpPr/>
          <p:nvPr/>
        </p:nvSpPr>
        <p:spPr>
          <a:xfrm flipH="false" flipV="false" rot="0">
            <a:off x="1028700" y="382178"/>
            <a:ext cx="646522" cy="646522"/>
          </a:xfrm>
          <a:custGeom>
            <a:avLst/>
            <a:gdLst/>
            <a:ahLst/>
            <a:cxnLst/>
            <a:rect r="r" b="b" t="t" l="l"/>
            <a:pathLst>
              <a:path h="646522" w="646522">
                <a:moveTo>
                  <a:pt x="0" y="0"/>
                </a:moveTo>
                <a:lnTo>
                  <a:pt x="646522" y="0"/>
                </a:lnTo>
                <a:lnTo>
                  <a:pt x="646522" y="646522"/>
                </a:lnTo>
                <a:lnTo>
                  <a:pt x="0" y="6465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7838837" y="1328737"/>
            <a:ext cx="2610326" cy="823595"/>
          </a:xfrm>
          <a:prstGeom prst="rect">
            <a:avLst/>
          </a:prstGeom>
        </p:spPr>
        <p:txBody>
          <a:bodyPr anchor="t" rtlCol="false" tIns="0" lIns="0" bIns="0" rIns="0">
            <a:spAutoFit/>
          </a:bodyPr>
          <a:lstStyle/>
          <a:p>
            <a:pPr algn="ctr">
              <a:lnSpc>
                <a:spcPts val="6580"/>
              </a:lnSpc>
            </a:pPr>
            <a:r>
              <a:rPr lang="en-US" sz="4700">
                <a:solidFill>
                  <a:srgbClr val="FFFFFF"/>
                </a:solidFill>
                <a:latin typeface="Edo"/>
                <a:ea typeface="Edo"/>
                <a:cs typeface="Edo"/>
                <a:sym typeface="Edo"/>
              </a:rPr>
              <a:t>WEAKNESS</a:t>
            </a:r>
          </a:p>
        </p:txBody>
      </p:sp>
      <p:sp>
        <p:nvSpPr>
          <p:cNvPr name="TextBox 10" id="10"/>
          <p:cNvSpPr txBox="true"/>
          <p:nvPr/>
        </p:nvSpPr>
        <p:spPr>
          <a:xfrm rot="0">
            <a:off x="4955810" y="8411150"/>
            <a:ext cx="5254625" cy="497840"/>
          </a:xfrm>
          <a:prstGeom prst="rect">
            <a:avLst/>
          </a:prstGeom>
        </p:spPr>
        <p:txBody>
          <a:bodyPr anchor="t" rtlCol="false" tIns="0" lIns="0" bIns="0" rIns="0">
            <a:spAutoFit/>
          </a:bodyPr>
          <a:lstStyle/>
          <a:p>
            <a:pPr algn="ctr">
              <a:lnSpc>
                <a:spcPts val="4060"/>
              </a:lnSpc>
            </a:pPr>
            <a:r>
              <a:rPr lang="en-US" sz="2900">
                <a:solidFill>
                  <a:srgbClr val="FFFFFF"/>
                </a:solidFill>
                <a:latin typeface="Canva Sans 1"/>
                <a:ea typeface="Canva Sans 1"/>
                <a:cs typeface="Canva Sans 1"/>
                <a:sym typeface="Canva Sans 1"/>
              </a:rPr>
              <a:t>no website unlike competitor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DAGTAJySJWA</dc:identifier>
  <dcterms:modified xsi:type="dcterms:W3CDTF">2011-08-01T06:04:30Z</dcterms:modified>
  <cp:revision>1</cp:revision>
  <dc:title>final project group 3</dc:title>
</cp:coreProperties>
</file>